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0" r:id="rId2"/>
  </p:sldMasterIdLst>
  <p:notesMasterIdLst>
    <p:notesMasterId r:id="rId18"/>
  </p:notesMasterIdLst>
  <p:sldIdLst>
    <p:sldId id="256" r:id="rId3"/>
    <p:sldId id="258" r:id="rId4"/>
    <p:sldId id="259" r:id="rId5"/>
    <p:sldId id="260" r:id="rId6"/>
    <p:sldId id="261" r:id="rId7"/>
    <p:sldId id="269" r:id="rId8"/>
    <p:sldId id="262" r:id="rId9"/>
    <p:sldId id="263" r:id="rId10"/>
    <p:sldId id="264" r:id="rId11"/>
    <p:sldId id="267" r:id="rId12"/>
    <p:sldId id="268" r:id="rId13"/>
    <p:sldId id="270" r:id="rId14"/>
    <p:sldId id="271" r:id="rId15"/>
    <p:sldId id="265"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60922" autoAdjust="0"/>
  </p:normalViewPr>
  <p:slideViewPr>
    <p:cSldViewPr showGuides="1">
      <p:cViewPr varScale="1">
        <p:scale>
          <a:sx n="79" d="100"/>
          <a:sy n="79" d="100"/>
        </p:scale>
        <p:origin x="91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326AC-5DEA-4A27-AD66-E26A3C588370}" type="datetimeFigureOut">
              <a:rPr lang="en-US" smtClean="0"/>
              <a:t>10/21/2014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2226D-14A6-4BE0-A78E-DAEDDD128328}" type="slidenum">
              <a:rPr lang="en-US" smtClean="0"/>
              <a:t>‹Nº›</a:t>
            </a:fld>
            <a:endParaRPr lang="en-US"/>
          </a:p>
        </p:txBody>
      </p:sp>
    </p:spTree>
    <p:extLst>
      <p:ext uri="{BB962C8B-B14F-4D97-AF65-F5344CB8AC3E}">
        <p14:creationId xmlns:p14="http://schemas.microsoft.com/office/powerpoint/2010/main" val="3726265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1544178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95446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1780905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402075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30171770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3641591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2907812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634757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1709665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2864006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4035593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3291763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3803336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787907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797672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2959712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3386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640031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2263610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943688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997525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759635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895401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2852635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16320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161714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2419221583"/>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13.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5.jp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0.jpg"/><Relationship Id="rId5" Type="http://schemas.openxmlformats.org/officeDocument/2006/relationships/image" Target="../media/image9.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sp>
        <p:nvSpPr>
          <p:cNvPr id="9" name="TextBox 8"/>
          <p:cNvSpPr txBox="1"/>
          <p:nvPr/>
        </p:nvSpPr>
        <p:spPr>
          <a:xfrm>
            <a:off x="1701800" y="188639"/>
            <a:ext cx="7334696" cy="5660069"/>
          </a:xfrm>
          <a:prstGeom prst="rect">
            <a:avLst/>
          </a:prstGeom>
          <a:noFill/>
          <a:scene3d>
            <a:camera prst="perspectiveHeroicExtremeLeftFacing"/>
            <a:lightRig rig="threePt" dir="t"/>
          </a:scene3d>
        </p:spPr>
        <p:txBody>
          <a:bodyPr wrap="square" lIns="0" tIns="0" rIns="0" bIns="0" rtlCol="0" anchor="ctr" anchorCtr="1">
            <a:noAutofit/>
            <a:scene3d>
              <a:camera prst="isometricOffAxis2Left">
                <a:rot lat="600000" lon="1200000" rev="0"/>
              </a:camera>
              <a:lightRig rig="twoPt" dir="t"/>
            </a:scene3d>
            <a:sp3d extrusionH="889000" prstMaterial="matte">
              <a:bevelT w="82550" h="38100" prst="coolSlant"/>
            </a:sp3d>
          </a:bodyPr>
          <a:lstStyle/>
          <a:p>
            <a:pPr algn="ctr">
              <a:lnSpc>
                <a:spcPct val="70000"/>
              </a:lnSpc>
              <a:buNone/>
            </a:pPr>
            <a:r>
              <a:rPr lang="es-ES_tradnl" sz="72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SG-</a:t>
            </a:r>
            <a:r>
              <a:rPr lang="es-ES_tradnl" sz="7200" spc="200" dirty="0" err="1" smtClean="0">
                <a:solidFill>
                  <a:srgbClr val="FFFF00"/>
                </a:solidFill>
                <a:effectLst>
                  <a:outerShdw blurRad="60007" dist="200025" dir="15000000" sy="30000" kx="-1800000" algn="bl" rotWithShape="0">
                    <a:prstClr val="black">
                      <a:alpha val="32000"/>
                    </a:prstClr>
                  </a:outerShdw>
                </a:effectLst>
                <a:latin typeface="Impact" pitchFamily="34" charset="0"/>
              </a:rPr>
              <a:t>SST</a:t>
            </a:r>
            <a:endParaRPr lang="es-ES_tradnl" sz="7200" spc="200" dirty="0" smtClean="0">
              <a:solidFill>
                <a:srgbClr val="FFFF00"/>
              </a:solidFill>
              <a:effectLst>
                <a:outerShdw blurRad="60007" dist="200025" dir="15000000" sy="30000" kx="-1800000" algn="bl" rotWithShape="0">
                  <a:prstClr val="black">
                    <a:alpha val="32000"/>
                  </a:prstClr>
                </a:outerShdw>
              </a:effectLst>
              <a:latin typeface="Impact" pitchFamily="34" charset="0"/>
            </a:endParaRPr>
          </a:p>
          <a:p>
            <a:pPr algn="ctr">
              <a:buNone/>
            </a:pPr>
            <a:r>
              <a:rPr lang="es-ES_tradnl" sz="50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SISTEMA DE GESTIÓN</a:t>
            </a:r>
          </a:p>
          <a:p>
            <a:pPr algn="ctr">
              <a:buNone/>
            </a:pPr>
            <a:r>
              <a:rPr lang="es-ES_tradnl" sz="50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 DE LA SEGURIDAD</a:t>
            </a:r>
          </a:p>
          <a:p>
            <a:pPr algn="ctr">
              <a:buNone/>
            </a:pPr>
            <a:r>
              <a:rPr lang="es-ES_tradnl" sz="50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 Y LA SALUD </a:t>
            </a:r>
          </a:p>
          <a:p>
            <a:pPr algn="ctr">
              <a:buNone/>
            </a:pPr>
            <a:r>
              <a:rPr lang="es-ES_tradnl" sz="50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EN EL TRABAJO</a:t>
            </a:r>
            <a:endParaRPr lang="es-ES_tradnl" sz="5000" kern="0" spc="-150" dirty="0">
              <a:solidFill>
                <a:srgbClr val="FFFF00"/>
              </a:solidFill>
              <a:effectLst>
                <a:outerShdw blurRad="60007" dist="200025" dir="15000000" sy="30000" kx="-1800000" algn="bl" rotWithShape="0">
                  <a:prstClr val="black">
                    <a:alpha val="32000"/>
                  </a:prstClr>
                </a:outerShdw>
              </a:effectLst>
              <a:latin typeface="Impact" pitchFamily="34" charset="0"/>
            </a:endParaRPr>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4941168"/>
            <a:ext cx="2511166" cy="1671067"/>
          </a:xfrm>
          <a:prstGeom prst="rect">
            <a:avLst/>
          </a:prstGeom>
        </p:spPr>
      </p:pic>
    </p:spTree>
    <p:extLst>
      <p:ext uri="{BB962C8B-B14F-4D97-AF65-F5344CB8AC3E}">
        <p14:creationId xmlns:p14="http://schemas.microsoft.com/office/powerpoint/2010/main" val="33638447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1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9">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p:cTn id="13" dur="1000" fill="hold"/>
                                        <p:tgtEl>
                                          <p:spTgt spid="9">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9">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9">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9">
                                            <p:txEl>
                                              <p:pRg st="1" end="1"/>
                                            </p:txEl>
                                          </p:spTgt>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nodeType="with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p:cTn id="19" dur="1000" fill="hold"/>
                                        <p:tgtEl>
                                          <p:spTgt spid="9">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9">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9">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9">
                                            <p:txEl>
                                              <p:pRg st="2" end="2"/>
                                            </p:txEl>
                                          </p:spTgt>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nodeType="with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p:cTn id="25" dur="1000" fill="hold"/>
                                        <p:tgtEl>
                                          <p:spTgt spid="9">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9">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9">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9">
                                            <p:txEl>
                                              <p:pRg st="3" end="3"/>
                                            </p:txEl>
                                          </p:spTgt>
                                        </p:tgtEl>
                                        <p:attrNameLst>
                                          <p:attrName>ppt_y</p:attrName>
                                        </p:attrNameLst>
                                      </p:cBhvr>
                                      <p:tavLst>
                                        <p:tav tm="0" fmla="#ppt_y+(sin(-2*pi*(1-$))*-#ppt_x+cos(-2*pi*(1-$))*(1-#ppt_y))*(1-$)">
                                          <p:val>
                                            <p:fltVal val="0"/>
                                          </p:val>
                                        </p:tav>
                                        <p:tav tm="100000">
                                          <p:val>
                                            <p:fltVal val="1"/>
                                          </p:val>
                                        </p:tav>
                                      </p:tavLst>
                                    </p:anim>
                                  </p:childTnLst>
                                </p:cTn>
                              </p:par>
                              <p:par>
                                <p:cTn id="29" presetID="15" presetClass="entr" presetSubtype="0" fill="hold" nodeType="with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 calcmode="lin" valueType="num">
                                      <p:cBhvr>
                                        <p:cTn id="31" dur="1000" fill="hold"/>
                                        <p:tgtEl>
                                          <p:spTgt spid="9">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9">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9">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9">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52" presetClass="entr" presetSubtype="0" fill="hold" nodeType="clickEffect">
                                  <p:stCondLst>
                                    <p:cond delay="0"/>
                                  </p:stCondLst>
                                  <p:childTnLst>
                                    <p:set>
                                      <p:cBhvr>
                                        <p:cTn id="38" dur="1" fill="hold">
                                          <p:stCondLst>
                                            <p:cond delay="0"/>
                                          </p:stCondLst>
                                        </p:cTn>
                                        <p:tgtEl>
                                          <p:spTgt spid="2"/>
                                        </p:tgtEl>
                                        <p:attrNameLst>
                                          <p:attrName>style.visibility</p:attrName>
                                        </p:attrNameLst>
                                      </p:cBhvr>
                                      <p:to>
                                        <p:strVal val="visible"/>
                                      </p:to>
                                    </p:set>
                                    <p:animScale>
                                      <p:cBhvr>
                                        <p:cTn id="39"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0" dur="1000" decel="50000" fill="hold">
                                          <p:stCondLst>
                                            <p:cond delay="0"/>
                                          </p:stCondLst>
                                        </p:cTn>
                                        <p:tgtEl>
                                          <p:spTgt spid="2"/>
                                        </p:tgtEl>
                                        <p:attrNameLst>
                                          <p:attrName>ppt_x</p:attrName>
                                          <p:attrName>ppt_y</p:attrName>
                                        </p:attrNameLst>
                                      </p:cBhvr>
                                    </p:animMotion>
                                    <p:animEffect transition="in" filter="fade">
                                      <p:cBhvr>
                                        <p:cTn id="4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CuadroTexto 1"/>
          <p:cNvSpPr txBox="1"/>
          <p:nvPr/>
        </p:nvSpPr>
        <p:spPr>
          <a:xfrm>
            <a:off x="428525" y="1929894"/>
            <a:ext cx="8319939" cy="4154984"/>
          </a:xfrm>
          <a:prstGeom prst="rect">
            <a:avLst/>
          </a:prstGeom>
          <a:noFill/>
        </p:spPr>
        <p:txBody>
          <a:bodyPr wrap="square" rtlCol="0">
            <a:spAutoFit/>
          </a:bodyPr>
          <a:lstStyle/>
          <a:p>
            <a:pPr algn="ctr"/>
            <a:r>
              <a:rPr lang="es-CO" sz="2400" b="1" dirty="0" smtClean="0">
                <a:solidFill>
                  <a:schemeClr val="bg1"/>
                </a:solidFill>
                <a:latin typeface="Arial" panose="020B0604020202020204" pitchFamily="34" charset="0"/>
                <a:cs typeface="Arial" panose="020B0604020202020204" pitchFamily="34" charset="0"/>
              </a:rPr>
              <a:t>ELECTROCUCIÓN</a:t>
            </a:r>
          </a:p>
          <a:p>
            <a:pPr algn="ctr"/>
            <a:endParaRPr lang="es-CO" sz="2400" b="1" dirty="0" smtClean="0">
              <a:solidFill>
                <a:schemeClr val="bg1"/>
              </a:solidFill>
              <a:latin typeface="Arial" panose="020B0604020202020204" pitchFamily="34" charset="0"/>
              <a:cs typeface="Arial" panose="020B0604020202020204" pitchFamily="34" charset="0"/>
            </a:endParaRPr>
          </a:p>
          <a:p>
            <a:pPr algn="just"/>
            <a:r>
              <a:rPr lang="es-CO" sz="2400" dirty="0" smtClean="0">
                <a:solidFill>
                  <a:schemeClr val="bg1"/>
                </a:solidFill>
                <a:latin typeface="Arial" panose="020B0604020202020204" pitchFamily="34" charset="0"/>
                <a:cs typeface="Arial" panose="020B0604020202020204" pitchFamily="34" charset="0"/>
              </a:rPr>
              <a:t>Conjunto </a:t>
            </a:r>
            <a:r>
              <a:rPr lang="es-CO" sz="2400" dirty="0">
                <a:solidFill>
                  <a:schemeClr val="bg1"/>
                </a:solidFill>
                <a:latin typeface="Arial" panose="020B0604020202020204" pitchFamily="34" charset="0"/>
                <a:cs typeface="Arial" panose="020B0604020202020204" pitchFamily="34" charset="0"/>
              </a:rPr>
              <a:t>de efectos provocados por las corrientes eléctricas de alta tensión en las personas. Los efectos dependen del tiempo de exposición, del tipo de corriente, del estado de la persona en el momento del contacto, </a:t>
            </a:r>
            <a:r>
              <a:rPr lang="es-CO" sz="2400" dirty="0" smtClean="0">
                <a:solidFill>
                  <a:schemeClr val="bg1"/>
                </a:solidFill>
                <a:latin typeface="Arial" panose="020B0604020202020204" pitchFamily="34" charset="0"/>
                <a:cs typeface="Arial" panose="020B0604020202020204" pitchFamily="34" charset="0"/>
              </a:rPr>
              <a:t>etc.</a:t>
            </a:r>
          </a:p>
          <a:p>
            <a:pPr algn="just"/>
            <a:endParaRPr lang="es-CO" sz="2400" dirty="0" smtClean="0">
              <a:solidFill>
                <a:schemeClr val="bg1"/>
              </a:solidFill>
              <a:latin typeface="Arial" panose="020B0604020202020204" pitchFamily="34" charset="0"/>
              <a:cs typeface="Arial" panose="020B0604020202020204" pitchFamily="34" charset="0"/>
            </a:endParaRPr>
          </a:p>
          <a:p>
            <a:pPr algn="just"/>
            <a:r>
              <a:rPr lang="es-CO" sz="2400" dirty="0" smtClean="0">
                <a:solidFill>
                  <a:schemeClr val="bg1"/>
                </a:solidFill>
                <a:latin typeface="Arial" panose="020B0604020202020204" pitchFamily="34" charset="0"/>
                <a:cs typeface="Arial" panose="020B0604020202020204" pitchFamily="34" charset="0"/>
              </a:rPr>
              <a:t>En </a:t>
            </a:r>
            <a:r>
              <a:rPr lang="es-CO" sz="2400" dirty="0">
                <a:solidFill>
                  <a:schemeClr val="bg1"/>
                </a:solidFill>
                <a:latin typeface="Arial" panose="020B0604020202020204" pitchFamily="34" charset="0"/>
                <a:cs typeface="Arial" panose="020B0604020202020204" pitchFamily="34" charset="0"/>
              </a:rPr>
              <a:t>el caso de tensiones bajas, se pueden producir pequeñas quemaduras en el punto de contacto, </a:t>
            </a:r>
            <a:r>
              <a:rPr lang="es-CO" sz="2400" dirty="0" smtClean="0">
                <a:solidFill>
                  <a:schemeClr val="bg1"/>
                </a:solidFill>
                <a:latin typeface="Arial" panose="020B0604020202020204" pitchFamily="34" charset="0"/>
                <a:cs typeface="Arial" panose="020B0604020202020204" pitchFamily="34" charset="0"/>
              </a:rPr>
              <a:t>convulsiones, </a:t>
            </a:r>
            <a:r>
              <a:rPr lang="es-CO" sz="2400" dirty="0">
                <a:solidFill>
                  <a:schemeClr val="bg1"/>
                </a:solidFill>
                <a:latin typeface="Arial" panose="020B0604020202020204" pitchFamily="34" charset="0"/>
                <a:cs typeface="Arial" panose="020B0604020202020204" pitchFamily="34" charset="0"/>
              </a:rPr>
              <a:t>en algunos casos, la muerte, debido a una </a:t>
            </a:r>
            <a:r>
              <a:rPr lang="es-CO" sz="2400" dirty="0" smtClean="0">
                <a:solidFill>
                  <a:schemeClr val="bg1"/>
                </a:solidFill>
                <a:latin typeface="Arial" panose="020B0604020202020204" pitchFamily="34" charset="0"/>
                <a:cs typeface="Arial" panose="020B0604020202020204" pitchFamily="34" charset="0"/>
              </a:rPr>
              <a:t>un paro </a:t>
            </a:r>
            <a:r>
              <a:rPr lang="es-CO" sz="2400" dirty="0" err="1" smtClean="0">
                <a:solidFill>
                  <a:schemeClr val="bg1"/>
                </a:solidFill>
                <a:latin typeface="Arial" panose="020B0604020202020204" pitchFamily="34" charset="0"/>
                <a:cs typeface="Arial" panose="020B0604020202020204" pitchFamily="34" charset="0"/>
              </a:rPr>
              <a:t>cardio</a:t>
            </a:r>
            <a:r>
              <a:rPr lang="es-CO" sz="2400" dirty="0" smtClean="0">
                <a:solidFill>
                  <a:schemeClr val="bg1"/>
                </a:solidFill>
                <a:latin typeface="Arial" panose="020B0604020202020204" pitchFamily="34" charset="0"/>
                <a:cs typeface="Arial" panose="020B0604020202020204" pitchFamily="34" charset="0"/>
              </a:rPr>
              <a:t>-respiratorio. </a:t>
            </a:r>
            <a:endParaRPr lang="es-CO" sz="2400" dirty="0">
              <a:solidFill>
                <a:schemeClr val="bg1"/>
              </a:solidFill>
              <a:latin typeface="Arial" panose="020B0604020202020204" pitchFamily="34" charset="0"/>
              <a:cs typeface="Arial" panose="020B0604020202020204" pitchFamily="34" charset="0"/>
            </a:endParaRPr>
          </a:p>
        </p:txBody>
      </p:sp>
      <p:sp>
        <p:nvSpPr>
          <p:cNvPr id="4" name="Rectángulo 3"/>
          <p:cNvSpPr/>
          <p:nvPr/>
        </p:nvSpPr>
        <p:spPr>
          <a:xfrm>
            <a:off x="2235137" y="1187049"/>
            <a:ext cx="4488729" cy="553998"/>
          </a:xfrm>
          <a:prstGeom prst="rect">
            <a:avLst/>
          </a:prstGeom>
        </p:spPr>
        <p:txBody>
          <a:bodyPr wrap="none">
            <a:spAutoFit/>
          </a:bodyPr>
          <a:lstStyle/>
          <a:p>
            <a:pPr lvl="0"/>
            <a:r>
              <a:rPr lang="es-CO" sz="3000" dirty="0">
                <a:solidFill>
                  <a:srgbClr val="FF0000"/>
                </a:solidFill>
                <a:latin typeface="Arial Black" panose="020B0A04020102020204" pitchFamily="34" charset="0"/>
              </a:rPr>
              <a:t>RIESGO </a:t>
            </a:r>
            <a:r>
              <a:rPr lang="es-CO" sz="3000" dirty="0">
                <a:solidFill>
                  <a:srgbClr val="FF0000"/>
                </a:solidFill>
                <a:latin typeface="Arial Black" panose="020B0A04020102020204" pitchFamily="34" charset="0"/>
              </a:rPr>
              <a:t>	</a:t>
            </a:r>
            <a:r>
              <a:rPr lang="es-CO" sz="3000" dirty="0" smtClean="0">
                <a:solidFill>
                  <a:srgbClr val="FF0000"/>
                </a:solidFill>
                <a:latin typeface="Arial Black" panose="020B0A04020102020204" pitchFamily="34" charset="0"/>
              </a:rPr>
              <a:t>ELECTRICO</a:t>
            </a:r>
            <a:endParaRPr lang="es-CO" sz="30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395623232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CuadroTexto 1"/>
          <p:cNvSpPr txBox="1"/>
          <p:nvPr/>
        </p:nvSpPr>
        <p:spPr>
          <a:xfrm>
            <a:off x="428525" y="1929894"/>
            <a:ext cx="8319939" cy="5262979"/>
          </a:xfrm>
          <a:prstGeom prst="rect">
            <a:avLst/>
          </a:prstGeom>
          <a:noFill/>
        </p:spPr>
        <p:txBody>
          <a:bodyPr wrap="square" rtlCol="0">
            <a:spAutoFit/>
          </a:bodyPr>
          <a:lstStyle/>
          <a:p>
            <a:pPr algn="ctr"/>
            <a:r>
              <a:rPr lang="es-CO" sz="2400" b="1" dirty="0" smtClean="0">
                <a:solidFill>
                  <a:schemeClr val="bg1"/>
                </a:solidFill>
                <a:latin typeface="Arial" panose="020B0604020202020204" pitchFamily="34" charset="0"/>
                <a:cs typeface="Arial" panose="020B0604020202020204" pitchFamily="34" charset="0"/>
              </a:rPr>
              <a:t>ELECTROCUCIÓN</a:t>
            </a:r>
          </a:p>
          <a:p>
            <a:pPr algn="just"/>
            <a:r>
              <a:rPr lang="es-CO" sz="2400" dirty="0">
                <a:solidFill>
                  <a:schemeClr val="bg1"/>
                </a:solidFill>
                <a:latin typeface="Arial" panose="020B0604020202020204" pitchFamily="34" charset="0"/>
                <a:cs typeface="Arial" panose="020B0604020202020204" pitchFamily="34" charset="0"/>
              </a:rPr>
              <a:t>En el caso de tensiones muy altas (superiores a los 5000 V), las convulsiones y las quemaduras son muy importantes; además se produce una inhibición temporal o definitiva de las funciones vitales, es decir, la muerte instantánea. </a:t>
            </a:r>
            <a:endParaRPr lang="es-CO" sz="2400" dirty="0" smtClean="0">
              <a:solidFill>
                <a:schemeClr val="bg1"/>
              </a:solidFill>
              <a:latin typeface="Arial" panose="020B0604020202020204" pitchFamily="34" charset="0"/>
              <a:cs typeface="Arial" panose="020B0604020202020204" pitchFamily="34" charset="0"/>
            </a:endParaRPr>
          </a:p>
          <a:p>
            <a:pPr algn="just"/>
            <a:r>
              <a:rPr lang="es-CO" sz="2400" dirty="0" smtClean="0">
                <a:solidFill>
                  <a:schemeClr val="bg1"/>
                </a:solidFill>
                <a:latin typeface="Arial" panose="020B0604020202020204" pitchFamily="34" charset="0"/>
                <a:cs typeface="Arial" panose="020B0604020202020204" pitchFamily="34" charset="0"/>
              </a:rPr>
              <a:t>La </a:t>
            </a:r>
            <a:r>
              <a:rPr lang="es-CO" sz="2400" dirty="0">
                <a:solidFill>
                  <a:schemeClr val="bg1"/>
                </a:solidFill>
                <a:latin typeface="Arial" panose="020B0604020202020204" pitchFamily="34" charset="0"/>
                <a:cs typeface="Arial" panose="020B0604020202020204" pitchFamily="34" charset="0"/>
              </a:rPr>
              <a:t>conducta a seguir ante un electrocutado es cortar la corriente e iniciar inmediatamente maniobras de reanimación: respiración artificial (boca a boca si no se dispone de otro medio) y masaje cardíaco si no se percibe el pulso. Jamás debe tocarse al electrocutado mientras esté en contacto con la corriente eléctrica.</a:t>
            </a:r>
          </a:p>
          <a:p>
            <a:pPr algn="just"/>
            <a:endParaRPr lang="es-CO" sz="2400" b="1" dirty="0" smtClean="0">
              <a:solidFill>
                <a:schemeClr val="bg1"/>
              </a:solidFill>
              <a:latin typeface="Arial" panose="020B0604020202020204" pitchFamily="34" charset="0"/>
              <a:cs typeface="Arial" panose="020B0604020202020204" pitchFamily="34" charset="0"/>
            </a:endParaRPr>
          </a:p>
          <a:p>
            <a:pPr algn="ctr"/>
            <a:endParaRPr lang="es-CO" sz="2400" b="1" dirty="0" smtClean="0">
              <a:solidFill>
                <a:schemeClr val="bg1"/>
              </a:solidFill>
              <a:latin typeface="Arial" panose="020B0604020202020204" pitchFamily="34" charset="0"/>
              <a:cs typeface="Arial" panose="020B0604020202020204" pitchFamily="34" charset="0"/>
            </a:endParaRPr>
          </a:p>
        </p:txBody>
      </p:sp>
      <p:sp>
        <p:nvSpPr>
          <p:cNvPr id="4" name="Rectángulo 3"/>
          <p:cNvSpPr/>
          <p:nvPr/>
        </p:nvSpPr>
        <p:spPr>
          <a:xfrm>
            <a:off x="2235137" y="1187049"/>
            <a:ext cx="4488729" cy="553998"/>
          </a:xfrm>
          <a:prstGeom prst="rect">
            <a:avLst/>
          </a:prstGeom>
        </p:spPr>
        <p:txBody>
          <a:bodyPr wrap="none">
            <a:spAutoFit/>
          </a:bodyPr>
          <a:lstStyle/>
          <a:p>
            <a:pPr lvl="0"/>
            <a:r>
              <a:rPr lang="es-CO" sz="3000" dirty="0">
                <a:solidFill>
                  <a:srgbClr val="FF0000"/>
                </a:solidFill>
                <a:latin typeface="Arial Black" panose="020B0A04020102020204" pitchFamily="34" charset="0"/>
              </a:rPr>
              <a:t>RIESGO </a:t>
            </a:r>
            <a:r>
              <a:rPr lang="es-CO" sz="3000" dirty="0">
                <a:solidFill>
                  <a:srgbClr val="FF0000"/>
                </a:solidFill>
                <a:latin typeface="Arial Black" panose="020B0A04020102020204" pitchFamily="34" charset="0"/>
              </a:rPr>
              <a:t>	</a:t>
            </a:r>
            <a:r>
              <a:rPr lang="es-CO" sz="3000" dirty="0" smtClean="0">
                <a:solidFill>
                  <a:srgbClr val="FF0000"/>
                </a:solidFill>
                <a:latin typeface="Arial Black" panose="020B0A04020102020204" pitchFamily="34" charset="0"/>
              </a:rPr>
              <a:t>ELECTRICO</a:t>
            </a:r>
            <a:endParaRPr lang="es-CO" sz="30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416632638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CuadroTexto 1"/>
          <p:cNvSpPr txBox="1"/>
          <p:nvPr/>
        </p:nvSpPr>
        <p:spPr>
          <a:xfrm>
            <a:off x="395536" y="1753609"/>
            <a:ext cx="8319939" cy="4462760"/>
          </a:xfrm>
          <a:prstGeom prst="rect">
            <a:avLst/>
          </a:prstGeom>
          <a:noFill/>
        </p:spPr>
        <p:txBody>
          <a:bodyPr wrap="square" rtlCol="0">
            <a:spAutoFit/>
          </a:bodyPr>
          <a:lstStyle/>
          <a:p>
            <a:r>
              <a:rPr lang="es-CO" sz="2400" b="1" dirty="0">
                <a:solidFill>
                  <a:schemeClr val="bg1"/>
                </a:solidFill>
                <a:latin typeface="Arial" panose="020B0604020202020204" pitchFamily="34" charset="0"/>
                <a:cs typeface="Arial" panose="020B0604020202020204" pitchFamily="34" charset="0"/>
              </a:rPr>
              <a:t>	</a:t>
            </a:r>
            <a:r>
              <a:rPr lang="es-CO" sz="2400" b="1" dirty="0" smtClean="0">
                <a:solidFill>
                  <a:schemeClr val="bg1"/>
                </a:solidFill>
                <a:latin typeface="Arial" panose="020B0604020202020204" pitchFamily="34" charset="0"/>
                <a:cs typeface="Arial" panose="020B0604020202020204" pitchFamily="34" charset="0"/>
              </a:rPr>
              <a:t>      PELIGROS DE LA ELECTRICIDAD</a:t>
            </a: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No </a:t>
            </a:r>
            <a:r>
              <a:rPr lang="es-CO" sz="2000" dirty="0">
                <a:solidFill>
                  <a:schemeClr val="bg1"/>
                </a:solidFill>
                <a:latin typeface="Arial" panose="020B0604020202020204" pitchFamily="34" charset="0"/>
                <a:cs typeface="Arial" panose="020B0604020202020204" pitchFamily="34" charset="0"/>
              </a:rPr>
              <a:t>es perceptible por los sentidos del humano. </a:t>
            </a:r>
            <a:endParaRPr lang="es-CO" sz="20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endParaRPr lang="es-CO" sz="2000" dirty="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No </a:t>
            </a:r>
            <a:r>
              <a:rPr lang="es-CO" sz="2000" dirty="0">
                <a:solidFill>
                  <a:schemeClr val="bg1"/>
                </a:solidFill>
                <a:latin typeface="Arial" panose="020B0604020202020204" pitchFamily="34" charset="0"/>
                <a:cs typeface="Arial" panose="020B0604020202020204" pitchFamily="34" charset="0"/>
              </a:rPr>
              <a:t>tiene olor, solo es detectada cuando en un corto circuito se descompone el aire apareciendo Ozono. </a:t>
            </a:r>
            <a:endParaRPr lang="es-CO" sz="20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endParaRPr lang="es-CO" sz="2000" dirty="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No </a:t>
            </a:r>
            <a:r>
              <a:rPr lang="es-CO" sz="2000" dirty="0">
                <a:solidFill>
                  <a:schemeClr val="bg1"/>
                </a:solidFill>
                <a:latin typeface="Arial" panose="020B0604020202020204" pitchFamily="34" charset="0"/>
                <a:cs typeface="Arial" panose="020B0604020202020204" pitchFamily="34" charset="0"/>
              </a:rPr>
              <a:t>es detectado por la vista. </a:t>
            </a:r>
            <a:endParaRPr lang="es-CO" sz="20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endParaRPr lang="es-CO" sz="2000" dirty="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No </a:t>
            </a:r>
            <a:r>
              <a:rPr lang="es-CO" sz="2000" dirty="0">
                <a:solidFill>
                  <a:schemeClr val="bg1"/>
                </a:solidFill>
                <a:latin typeface="Arial" panose="020B0604020202020204" pitchFamily="34" charset="0"/>
                <a:cs typeface="Arial" panose="020B0604020202020204" pitchFamily="34" charset="0"/>
              </a:rPr>
              <a:t>se detecta al gusto ni al oído</a:t>
            </a:r>
            <a:r>
              <a:rPr lang="es-CO" sz="2000" dirty="0" smtClean="0">
                <a:solidFill>
                  <a:schemeClr val="bg1"/>
                </a:solidFill>
                <a:latin typeface="Arial" panose="020B0604020202020204" pitchFamily="34" charset="0"/>
                <a:cs typeface="Arial" panose="020B0604020202020204" pitchFamily="34" charset="0"/>
              </a:rPr>
              <a:t>.</a:t>
            </a:r>
          </a:p>
          <a:p>
            <a:pPr algn="just"/>
            <a:r>
              <a:rPr lang="es-CO" sz="2000" dirty="0" smtClean="0">
                <a:solidFill>
                  <a:schemeClr val="bg1"/>
                </a:solidFill>
                <a:latin typeface="Arial" panose="020B0604020202020204" pitchFamily="34" charset="0"/>
                <a:cs typeface="Arial" panose="020B0604020202020204" pitchFamily="34" charset="0"/>
              </a:rPr>
              <a:t> </a:t>
            </a:r>
            <a:endParaRPr lang="es-CO" sz="2000" dirty="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Al </a:t>
            </a:r>
            <a:r>
              <a:rPr lang="es-CO" sz="2000" dirty="0">
                <a:solidFill>
                  <a:schemeClr val="bg1"/>
                </a:solidFill>
                <a:latin typeface="Arial" panose="020B0604020202020204" pitchFamily="34" charset="0"/>
                <a:cs typeface="Arial" panose="020B0604020202020204" pitchFamily="34" charset="0"/>
              </a:rPr>
              <a:t>tacto puede ser mortal si no se está debidamente aislado. El cuerpo humano actúa como circuito entre dos puntos de diferente potencial. No es la tensión la que provoca los efectos fisiológicos sino la corriente que atraviesa el cuerpo humano. </a:t>
            </a:r>
            <a:endParaRPr lang="es-CO" sz="2000" b="1" dirty="0" smtClean="0">
              <a:solidFill>
                <a:schemeClr val="bg1"/>
              </a:solidFill>
              <a:latin typeface="Arial" panose="020B0604020202020204" pitchFamily="34" charset="0"/>
              <a:cs typeface="Arial" panose="020B0604020202020204" pitchFamily="34" charset="0"/>
            </a:endParaRPr>
          </a:p>
        </p:txBody>
      </p:sp>
      <p:sp>
        <p:nvSpPr>
          <p:cNvPr id="4" name="Rectángulo 3"/>
          <p:cNvSpPr/>
          <p:nvPr/>
        </p:nvSpPr>
        <p:spPr>
          <a:xfrm>
            <a:off x="2235137" y="1187049"/>
            <a:ext cx="4488729" cy="553998"/>
          </a:xfrm>
          <a:prstGeom prst="rect">
            <a:avLst/>
          </a:prstGeom>
        </p:spPr>
        <p:txBody>
          <a:bodyPr wrap="none">
            <a:spAutoFit/>
          </a:bodyPr>
          <a:lstStyle/>
          <a:p>
            <a:pPr lvl="0"/>
            <a:r>
              <a:rPr lang="es-CO" sz="3000" dirty="0">
                <a:solidFill>
                  <a:srgbClr val="FF0000"/>
                </a:solidFill>
                <a:latin typeface="Arial Black" panose="020B0A04020102020204" pitchFamily="34" charset="0"/>
              </a:rPr>
              <a:t>RIESGO </a:t>
            </a:r>
            <a:r>
              <a:rPr lang="es-CO" sz="3000" dirty="0">
                <a:solidFill>
                  <a:srgbClr val="FF0000"/>
                </a:solidFill>
                <a:latin typeface="Arial Black" panose="020B0A04020102020204" pitchFamily="34" charset="0"/>
              </a:rPr>
              <a:t>	</a:t>
            </a:r>
            <a:r>
              <a:rPr lang="es-CO" sz="3000" dirty="0" smtClean="0">
                <a:solidFill>
                  <a:srgbClr val="FF0000"/>
                </a:solidFill>
                <a:latin typeface="Arial Black" panose="020B0A04020102020204" pitchFamily="34" charset="0"/>
              </a:rPr>
              <a:t>ELECTRICO</a:t>
            </a:r>
            <a:endParaRPr lang="es-CO" sz="30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85023965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CuadroTexto 1"/>
          <p:cNvSpPr txBox="1"/>
          <p:nvPr/>
        </p:nvSpPr>
        <p:spPr>
          <a:xfrm>
            <a:off x="395536" y="1753609"/>
            <a:ext cx="8319939" cy="5078313"/>
          </a:xfrm>
          <a:prstGeom prst="rect">
            <a:avLst/>
          </a:prstGeom>
          <a:noFill/>
        </p:spPr>
        <p:txBody>
          <a:bodyPr wrap="square" rtlCol="0">
            <a:spAutoFit/>
          </a:bodyPr>
          <a:lstStyle/>
          <a:p>
            <a:pPr algn="just"/>
            <a:r>
              <a:rPr lang="es-CO" sz="2400" b="1" dirty="0" smtClean="0">
                <a:solidFill>
                  <a:schemeClr val="bg1"/>
                </a:solidFill>
                <a:latin typeface="Arial" panose="020B0604020202020204" pitchFamily="34" charset="0"/>
                <a:cs typeface="Arial" panose="020B0604020202020204" pitchFamily="34" charset="0"/>
              </a:rPr>
              <a:t>LOS EFECTOS DE LA ELECTROCUCIÓN DEPENDE </a:t>
            </a: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Intensidad </a:t>
            </a:r>
            <a:r>
              <a:rPr lang="es-CO" sz="2000" dirty="0">
                <a:solidFill>
                  <a:schemeClr val="bg1"/>
                </a:solidFill>
                <a:latin typeface="Arial" panose="020B0604020202020204" pitchFamily="34" charset="0"/>
                <a:cs typeface="Arial" panose="020B0604020202020204" pitchFamily="34" charset="0"/>
              </a:rPr>
              <a:t>de la corriente. </a:t>
            </a:r>
          </a:p>
          <a:p>
            <a:pPr marL="342900" indent="-342900" algn="just">
              <a:buFont typeface="Arial" panose="020B0604020202020204" pitchFamily="34" charset="0"/>
              <a:buChar char="•"/>
            </a:pPr>
            <a:endParaRPr lang="es-CO" sz="20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Resistencia </a:t>
            </a:r>
            <a:r>
              <a:rPr lang="es-CO" sz="2000" dirty="0">
                <a:solidFill>
                  <a:schemeClr val="bg1"/>
                </a:solidFill>
                <a:latin typeface="Arial" panose="020B0604020202020204" pitchFamily="34" charset="0"/>
                <a:cs typeface="Arial" panose="020B0604020202020204" pitchFamily="34" charset="0"/>
              </a:rPr>
              <a:t>eléctrica del cuerpo humano. </a:t>
            </a:r>
          </a:p>
          <a:p>
            <a:pPr marL="342900" indent="-342900" algn="just">
              <a:buFont typeface="Arial" panose="020B0604020202020204" pitchFamily="34" charset="0"/>
              <a:buChar char="•"/>
            </a:pPr>
            <a:endParaRPr lang="es-CO" sz="20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Tensión </a:t>
            </a:r>
            <a:r>
              <a:rPr lang="es-CO" sz="2000" dirty="0">
                <a:solidFill>
                  <a:schemeClr val="bg1"/>
                </a:solidFill>
                <a:latin typeface="Arial" panose="020B0604020202020204" pitchFamily="34" charset="0"/>
                <a:cs typeface="Arial" panose="020B0604020202020204" pitchFamily="34" charset="0"/>
              </a:rPr>
              <a:t>de la corriente. </a:t>
            </a:r>
          </a:p>
          <a:p>
            <a:pPr marL="342900" indent="-342900" algn="just">
              <a:buFont typeface="Arial" panose="020B0604020202020204" pitchFamily="34" charset="0"/>
              <a:buChar char="•"/>
            </a:pPr>
            <a:endParaRPr lang="es-CO" sz="20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Frecuencia </a:t>
            </a:r>
            <a:r>
              <a:rPr lang="es-CO" sz="2000" dirty="0">
                <a:solidFill>
                  <a:schemeClr val="bg1"/>
                </a:solidFill>
                <a:latin typeface="Arial" panose="020B0604020202020204" pitchFamily="34" charset="0"/>
                <a:cs typeface="Arial" panose="020B0604020202020204" pitchFamily="34" charset="0"/>
              </a:rPr>
              <a:t>y forma del accidente. </a:t>
            </a:r>
          </a:p>
          <a:p>
            <a:pPr marL="342900" indent="-342900" algn="just">
              <a:buFont typeface="Arial" panose="020B0604020202020204" pitchFamily="34" charset="0"/>
              <a:buChar char="•"/>
            </a:pPr>
            <a:endParaRPr lang="es-CO" sz="20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Tiempo </a:t>
            </a:r>
            <a:r>
              <a:rPr lang="es-CO" sz="2000" dirty="0">
                <a:solidFill>
                  <a:schemeClr val="bg1"/>
                </a:solidFill>
                <a:latin typeface="Arial" panose="020B0604020202020204" pitchFamily="34" charset="0"/>
                <a:cs typeface="Arial" panose="020B0604020202020204" pitchFamily="34" charset="0"/>
              </a:rPr>
              <a:t>de contacto. </a:t>
            </a:r>
          </a:p>
          <a:p>
            <a:pPr marL="342900" indent="-342900" algn="just">
              <a:buFont typeface="Arial" panose="020B0604020202020204" pitchFamily="34" charset="0"/>
              <a:buChar char="•"/>
            </a:pPr>
            <a:endParaRPr lang="es-CO" sz="20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Trayectoria </a:t>
            </a:r>
            <a:r>
              <a:rPr lang="es-CO" sz="2000" dirty="0">
                <a:solidFill>
                  <a:schemeClr val="bg1"/>
                </a:solidFill>
                <a:latin typeface="Arial" panose="020B0604020202020204" pitchFamily="34" charset="0"/>
                <a:cs typeface="Arial" panose="020B0604020202020204" pitchFamily="34" charset="0"/>
              </a:rPr>
              <a:t>de la corriente en el cuerpo. </a:t>
            </a:r>
          </a:p>
          <a:p>
            <a:pPr marL="342900" indent="-342900" algn="just">
              <a:buFont typeface="Arial" panose="020B0604020202020204" pitchFamily="34" charset="0"/>
              <a:buChar char="•"/>
            </a:pPr>
            <a:endParaRPr lang="es-CO" sz="20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000" dirty="0" smtClean="0">
                <a:solidFill>
                  <a:schemeClr val="bg1"/>
                </a:solidFill>
                <a:latin typeface="Arial" panose="020B0604020202020204" pitchFamily="34" charset="0"/>
                <a:cs typeface="Arial" panose="020B0604020202020204" pitchFamily="34" charset="0"/>
              </a:rPr>
              <a:t>Todo </a:t>
            </a:r>
            <a:r>
              <a:rPr lang="es-CO" sz="2000" dirty="0">
                <a:solidFill>
                  <a:schemeClr val="bg1"/>
                </a:solidFill>
                <a:latin typeface="Arial" panose="020B0604020202020204" pitchFamily="34" charset="0"/>
                <a:cs typeface="Arial" panose="020B0604020202020204" pitchFamily="34" charset="0"/>
              </a:rPr>
              <a:t>accidente eléctrico tiene origen en un defecto de aislamiento y la persona se transforma en una vía de descarga a tierra. </a:t>
            </a:r>
          </a:p>
          <a:p>
            <a:pPr algn="just"/>
            <a:r>
              <a:rPr lang="es-CO" sz="2000" dirty="0" smtClean="0">
                <a:solidFill>
                  <a:schemeClr val="bg1"/>
                </a:solidFill>
                <a:latin typeface="Arial" panose="020B0604020202020204" pitchFamily="34" charset="0"/>
                <a:cs typeface="Arial" panose="020B0604020202020204" pitchFamily="34" charset="0"/>
              </a:rPr>
              <a:t>  </a:t>
            </a:r>
          </a:p>
        </p:txBody>
      </p:sp>
      <p:sp>
        <p:nvSpPr>
          <p:cNvPr id="4" name="Rectángulo 3"/>
          <p:cNvSpPr/>
          <p:nvPr/>
        </p:nvSpPr>
        <p:spPr>
          <a:xfrm>
            <a:off x="2235137" y="1187049"/>
            <a:ext cx="4488729" cy="553998"/>
          </a:xfrm>
          <a:prstGeom prst="rect">
            <a:avLst/>
          </a:prstGeom>
        </p:spPr>
        <p:txBody>
          <a:bodyPr wrap="none">
            <a:spAutoFit/>
          </a:bodyPr>
          <a:lstStyle/>
          <a:p>
            <a:pPr lvl="0"/>
            <a:r>
              <a:rPr lang="es-CO" sz="3000" dirty="0">
                <a:solidFill>
                  <a:srgbClr val="FF0000"/>
                </a:solidFill>
                <a:latin typeface="Arial Black" panose="020B0A04020102020204" pitchFamily="34" charset="0"/>
              </a:rPr>
              <a:t>RIESGO </a:t>
            </a:r>
            <a:r>
              <a:rPr lang="es-CO" sz="3000" dirty="0">
                <a:solidFill>
                  <a:srgbClr val="FF0000"/>
                </a:solidFill>
                <a:latin typeface="Arial Black" panose="020B0A04020102020204" pitchFamily="34" charset="0"/>
              </a:rPr>
              <a:t>	</a:t>
            </a:r>
            <a:r>
              <a:rPr lang="es-CO" sz="3000" dirty="0" smtClean="0">
                <a:solidFill>
                  <a:srgbClr val="FF0000"/>
                </a:solidFill>
                <a:latin typeface="Arial Black" panose="020B0A04020102020204" pitchFamily="34" charset="0"/>
              </a:rPr>
              <a:t>ELECTRICO</a:t>
            </a:r>
            <a:endParaRPr lang="es-CO" sz="30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3302357848"/>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pic>
        <p:nvPicPr>
          <p:cNvPr id="2" name="Imagen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9592" y="1484784"/>
            <a:ext cx="2996291" cy="4824536"/>
          </a:xfrm>
          <a:prstGeom prst="rect">
            <a:avLst/>
          </a:prstGeom>
        </p:spPr>
      </p:pic>
      <p:pic>
        <p:nvPicPr>
          <p:cNvPr id="4" name="Imagen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72000" y="2132856"/>
            <a:ext cx="3384376" cy="3384376"/>
          </a:xfrm>
          <a:prstGeom prst="rect">
            <a:avLst/>
          </a:prstGeom>
        </p:spPr>
      </p:pic>
    </p:spTree>
    <p:extLst>
      <p:ext uri="{BB962C8B-B14F-4D97-AF65-F5344CB8AC3E}">
        <p14:creationId xmlns:p14="http://schemas.microsoft.com/office/powerpoint/2010/main" val="164049301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pic>
        <p:nvPicPr>
          <p:cNvPr id="2" name="Imagen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75656" y="1772816"/>
            <a:ext cx="6192688" cy="4579268"/>
          </a:xfrm>
          <a:prstGeom prst="rect">
            <a:avLst/>
          </a:prstGeom>
        </p:spPr>
      </p:pic>
    </p:spTree>
    <p:extLst>
      <p:ext uri="{BB962C8B-B14F-4D97-AF65-F5344CB8AC3E}">
        <p14:creationId xmlns:p14="http://schemas.microsoft.com/office/powerpoint/2010/main" val="124248076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sp>
        <p:nvSpPr>
          <p:cNvPr id="9" name="TextBox 8"/>
          <p:cNvSpPr txBox="1"/>
          <p:nvPr/>
        </p:nvSpPr>
        <p:spPr>
          <a:xfrm>
            <a:off x="323528" y="1268760"/>
            <a:ext cx="8280920" cy="4680582"/>
          </a:xfrm>
          <a:prstGeom prst="rect">
            <a:avLst/>
          </a:prstGeom>
          <a:noFill/>
          <a:effectLst>
            <a:innerShdw blurRad="63500" dist="50800" dir="18900000">
              <a:prstClr val="black">
                <a:alpha val="50000"/>
              </a:prstClr>
            </a:innerShdw>
          </a:effectLst>
        </p:spPr>
        <p:txBody>
          <a:bodyPr wrap="square" lIns="0" tIns="0" rIns="0" bIns="0" rtlCol="0" anchor="ctr" anchorCtr="1">
            <a:noAutofit/>
          </a:bodyPr>
          <a:lstStyle/>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IDENTIFICACIÓN DE</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 LOS PELIGROS</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 Y VALORACIÓN DE </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LOS RIESGOS</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POR</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CONDICIONES DE SEGURIDAD</a:t>
            </a:r>
            <a:endParaRPr lang="es-ES_tradnl" sz="7550" kern="0" dirty="0">
              <a:ln w="0"/>
              <a:solidFill>
                <a:srgbClr val="FF0000"/>
              </a:solidFill>
              <a:effectLst>
                <a:reflection blurRad="6350" stA="53000" endA="300" endPos="35500" dir="5400000" sy="-90000" algn="bl" rotWithShape="0"/>
              </a:effectLst>
              <a:latin typeface="Impact" pitchFamily="34" charset="0"/>
            </a:endParaRP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65174"/>
            <a:ext cx="1584176" cy="957106"/>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05648"/>
            <a:ext cx="2134745" cy="936104"/>
          </a:xfrm>
          <a:prstGeom prst="rect">
            <a:avLst/>
          </a:prstGeom>
        </p:spPr>
      </p:pic>
    </p:spTree>
    <p:extLst>
      <p:ext uri="{BB962C8B-B14F-4D97-AF65-F5344CB8AC3E}">
        <p14:creationId xmlns:p14="http://schemas.microsoft.com/office/powerpoint/2010/main" val="353321121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80">
                                          <p:stCondLst>
                                            <p:cond delay="0"/>
                                          </p:stCondLst>
                                        </p:cTn>
                                        <p:tgtEl>
                                          <p:spTgt spid="9">
                                            <p:txEl>
                                              <p:pRg st="0" end="0"/>
                                            </p:txEl>
                                          </p:spTgt>
                                        </p:tgtEl>
                                      </p:cBhvr>
                                    </p:animEffect>
                                    <p:anim calcmode="lin" valueType="num">
                                      <p:cBhvr>
                                        <p:cTn id="8"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xEl>
                                              <p:pRg st="0" end="0"/>
                                            </p:txEl>
                                          </p:spTgt>
                                        </p:tgtEl>
                                      </p:cBhvr>
                                      <p:to x="100000" y="60000"/>
                                    </p:animScale>
                                    <p:animScale>
                                      <p:cBhvr>
                                        <p:cTn id="14" dur="166" decel="50000">
                                          <p:stCondLst>
                                            <p:cond delay="676"/>
                                          </p:stCondLst>
                                        </p:cTn>
                                        <p:tgtEl>
                                          <p:spTgt spid="9">
                                            <p:txEl>
                                              <p:pRg st="0" end="0"/>
                                            </p:txEl>
                                          </p:spTgt>
                                        </p:tgtEl>
                                      </p:cBhvr>
                                      <p:to x="100000" y="100000"/>
                                    </p:animScale>
                                    <p:animScale>
                                      <p:cBhvr>
                                        <p:cTn id="15" dur="26">
                                          <p:stCondLst>
                                            <p:cond delay="1312"/>
                                          </p:stCondLst>
                                        </p:cTn>
                                        <p:tgtEl>
                                          <p:spTgt spid="9">
                                            <p:txEl>
                                              <p:pRg st="0" end="0"/>
                                            </p:txEl>
                                          </p:spTgt>
                                        </p:tgtEl>
                                      </p:cBhvr>
                                      <p:to x="100000" y="80000"/>
                                    </p:animScale>
                                    <p:animScale>
                                      <p:cBhvr>
                                        <p:cTn id="16" dur="166" decel="50000">
                                          <p:stCondLst>
                                            <p:cond delay="1338"/>
                                          </p:stCondLst>
                                        </p:cTn>
                                        <p:tgtEl>
                                          <p:spTgt spid="9">
                                            <p:txEl>
                                              <p:pRg st="0" end="0"/>
                                            </p:txEl>
                                          </p:spTgt>
                                        </p:tgtEl>
                                      </p:cBhvr>
                                      <p:to x="100000" y="100000"/>
                                    </p:animScale>
                                    <p:animScale>
                                      <p:cBhvr>
                                        <p:cTn id="17" dur="26">
                                          <p:stCondLst>
                                            <p:cond delay="1642"/>
                                          </p:stCondLst>
                                        </p:cTn>
                                        <p:tgtEl>
                                          <p:spTgt spid="9">
                                            <p:txEl>
                                              <p:pRg st="0" end="0"/>
                                            </p:txEl>
                                          </p:spTgt>
                                        </p:tgtEl>
                                      </p:cBhvr>
                                      <p:to x="100000" y="90000"/>
                                    </p:animScale>
                                    <p:animScale>
                                      <p:cBhvr>
                                        <p:cTn id="18" dur="166" decel="50000">
                                          <p:stCondLst>
                                            <p:cond delay="1668"/>
                                          </p:stCondLst>
                                        </p:cTn>
                                        <p:tgtEl>
                                          <p:spTgt spid="9">
                                            <p:txEl>
                                              <p:pRg st="0" end="0"/>
                                            </p:txEl>
                                          </p:spTgt>
                                        </p:tgtEl>
                                      </p:cBhvr>
                                      <p:to x="100000" y="100000"/>
                                    </p:animScale>
                                    <p:animScale>
                                      <p:cBhvr>
                                        <p:cTn id="19" dur="26">
                                          <p:stCondLst>
                                            <p:cond delay="1808"/>
                                          </p:stCondLst>
                                        </p:cTn>
                                        <p:tgtEl>
                                          <p:spTgt spid="9">
                                            <p:txEl>
                                              <p:pRg st="0" end="0"/>
                                            </p:txEl>
                                          </p:spTgt>
                                        </p:tgtEl>
                                      </p:cBhvr>
                                      <p:to x="100000" y="95000"/>
                                    </p:animScale>
                                    <p:animScale>
                                      <p:cBhvr>
                                        <p:cTn id="20" dur="166" decel="50000">
                                          <p:stCondLst>
                                            <p:cond delay="1834"/>
                                          </p:stCondLst>
                                        </p:cTn>
                                        <p:tgtEl>
                                          <p:spTgt spid="9">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Effect transition="in" filter="wipe(down)">
                                      <p:cBhvr>
                                        <p:cTn id="23" dur="580">
                                          <p:stCondLst>
                                            <p:cond delay="0"/>
                                          </p:stCondLst>
                                        </p:cTn>
                                        <p:tgtEl>
                                          <p:spTgt spid="9">
                                            <p:txEl>
                                              <p:pRg st="1" end="1"/>
                                            </p:txEl>
                                          </p:spTgt>
                                        </p:tgtEl>
                                      </p:cBhvr>
                                    </p:animEffect>
                                    <p:anim calcmode="lin" valueType="num">
                                      <p:cBhvr>
                                        <p:cTn id="24" dur="1822" tmFilter="0,0; 0.14,0.36; 0.43,0.73; 0.71,0.91; 1.0,1.0">
                                          <p:stCondLst>
                                            <p:cond delay="0"/>
                                          </p:stCondLst>
                                        </p:cTn>
                                        <p:tgtEl>
                                          <p:spTgt spid="9">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9">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9">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9">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9">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9">
                                            <p:txEl>
                                              <p:pRg st="1" end="1"/>
                                            </p:txEl>
                                          </p:spTgt>
                                        </p:tgtEl>
                                      </p:cBhvr>
                                      <p:to x="100000" y="60000"/>
                                    </p:animScale>
                                    <p:animScale>
                                      <p:cBhvr>
                                        <p:cTn id="30" dur="166" decel="50000">
                                          <p:stCondLst>
                                            <p:cond delay="676"/>
                                          </p:stCondLst>
                                        </p:cTn>
                                        <p:tgtEl>
                                          <p:spTgt spid="9">
                                            <p:txEl>
                                              <p:pRg st="1" end="1"/>
                                            </p:txEl>
                                          </p:spTgt>
                                        </p:tgtEl>
                                      </p:cBhvr>
                                      <p:to x="100000" y="100000"/>
                                    </p:animScale>
                                    <p:animScale>
                                      <p:cBhvr>
                                        <p:cTn id="31" dur="26">
                                          <p:stCondLst>
                                            <p:cond delay="1312"/>
                                          </p:stCondLst>
                                        </p:cTn>
                                        <p:tgtEl>
                                          <p:spTgt spid="9">
                                            <p:txEl>
                                              <p:pRg st="1" end="1"/>
                                            </p:txEl>
                                          </p:spTgt>
                                        </p:tgtEl>
                                      </p:cBhvr>
                                      <p:to x="100000" y="80000"/>
                                    </p:animScale>
                                    <p:animScale>
                                      <p:cBhvr>
                                        <p:cTn id="32" dur="166" decel="50000">
                                          <p:stCondLst>
                                            <p:cond delay="1338"/>
                                          </p:stCondLst>
                                        </p:cTn>
                                        <p:tgtEl>
                                          <p:spTgt spid="9">
                                            <p:txEl>
                                              <p:pRg st="1" end="1"/>
                                            </p:txEl>
                                          </p:spTgt>
                                        </p:tgtEl>
                                      </p:cBhvr>
                                      <p:to x="100000" y="100000"/>
                                    </p:animScale>
                                    <p:animScale>
                                      <p:cBhvr>
                                        <p:cTn id="33" dur="26">
                                          <p:stCondLst>
                                            <p:cond delay="1642"/>
                                          </p:stCondLst>
                                        </p:cTn>
                                        <p:tgtEl>
                                          <p:spTgt spid="9">
                                            <p:txEl>
                                              <p:pRg st="1" end="1"/>
                                            </p:txEl>
                                          </p:spTgt>
                                        </p:tgtEl>
                                      </p:cBhvr>
                                      <p:to x="100000" y="90000"/>
                                    </p:animScale>
                                    <p:animScale>
                                      <p:cBhvr>
                                        <p:cTn id="34" dur="166" decel="50000">
                                          <p:stCondLst>
                                            <p:cond delay="1668"/>
                                          </p:stCondLst>
                                        </p:cTn>
                                        <p:tgtEl>
                                          <p:spTgt spid="9">
                                            <p:txEl>
                                              <p:pRg st="1" end="1"/>
                                            </p:txEl>
                                          </p:spTgt>
                                        </p:tgtEl>
                                      </p:cBhvr>
                                      <p:to x="100000" y="100000"/>
                                    </p:animScale>
                                    <p:animScale>
                                      <p:cBhvr>
                                        <p:cTn id="35" dur="26">
                                          <p:stCondLst>
                                            <p:cond delay="1808"/>
                                          </p:stCondLst>
                                        </p:cTn>
                                        <p:tgtEl>
                                          <p:spTgt spid="9">
                                            <p:txEl>
                                              <p:pRg st="1" end="1"/>
                                            </p:txEl>
                                          </p:spTgt>
                                        </p:tgtEl>
                                      </p:cBhvr>
                                      <p:to x="100000" y="95000"/>
                                    </p:animScale>
                                    <p:animScale>
                                      <p:cBhvr>
                                        <p:cTn id="36" dur="166" decel="50000">
                                          <p:stCondLst>
                                            <p:cond delay="1834"/>
                                          </p:stCondLst>
                                        </p:cTn>
                                        <p:tgtEl>
                                          <p:spTgt spid="9">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9">
                                            <p:txEl>
                                              <p:pRg st="2" end="2"/>
                                            </p:txEl>
                                          </p:spTgt>
                                        </p:tgtEl>
                                        <p:attrNameLst>
                                          <p:attrName>style.visibility</p:attrName>
                                        </p:attrNameLst>
                                      </p:cBhvr>
                                      <p:to>
                                        <p:strVal val="visible"/>
                                      </p:to>
                                    </p:set>
                                    <p:animEffect transition="in" filter="wipe(down)">
                                      <p:cBhvr>
                                        <p:cTn id="39" dur="580">
                                          <p:stCondLst>
                                            <p:cond delay="0"/>
                                          </p:stCondLst>
                                        </p:cTn>
                                        <p:tgtEl>
                                          <p:spTgt spid="9">
                                            <p:txEl>
                                              <p:pRg st="2" end="2"/>
                                            </p:txEl>
                                          </p:spTgt>
                                        </p:tgtEl>
                                      </p:cBhvr>
                                    </p:animEffect>
                                    <p:anim calcmode="lin" valueType="num">
                                      <p:cBhvr>
                                        <p:cTn id="40" dur="1822" tmFilter="0,0; 0.14,0.36; 0.43,0.73; 0.71,0.91; 1.0,1.0">
                                          <p:stCondLst>
                                            <p:cond delay="0"/>
                                          </p:stCondLst>
                                        </p:cTn>
                                        <p:tgtEl>
                                          <p:spTgt spid="9">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9">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9">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9">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9">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9">
                                            <p:txEl>
                                              <p:pRg st="2" end="2"/>
                                            </p:txEl>
                                          </p:spTgt>
                                        </p:tgtEl>
                                      </p:cBhvr>
                                      <p:to x="100000" y="60000"/>
                                    </p:animScale>
                                    <p:animScale>
                                      <p:cBhvr>
                                        <p:cTn id="46" dur="166" decel="50000">
                                          <p:stCondLst>
                                            <p:cond delay="676"/>
                                          </p:stCondLst>
                                        </p:cTn>
                                        <p:tgtEl>
                                          <p:spTgt spid="9">
                                            <p:txEl>
                                              <p:pRg st="2" end="2"/>
                                            </p:txEl>
                                          </p:spTgt>
                                        </p:tgtEl>
                                      </p:cBhvr>
                                      <p:to x="100000" y="100000"/>
                                    </p:animScale>
                                    <p:animScale>
                                      <p:cBhvr>
                                        <p:cTn id="47" dur="26">
                                          <p:stCondLst>
                                            <p:cond delay="1312"/>
                                          </p:stCondLst>
                                        </p:cTn>
                                        <p:tgtEl>
                                          <p:spTgt spid="9">
                                            <p:txEl>
                                              <p:pRg st="2" end="2"/>
                                            </p:txEl>
                                          </p:spTgt>
                                        </p:tgtEl>
                                      </p:cBhvr>
                                      <p:to x="100000" y="80000"/>
                                    </p:animScale>
                                    <p:animScale>
                                      <p:cBhvr>
                                        <p:cTn id="48" dur="166" decel="50000">
                                          <p:stCondLst>
                                            <p:cond delay="1338"/>
                                          </p:stCondLst>
                                        </p:cTn>
                                        <p:tgtEl>
                                          <p:spTgt spid="9">
                                            <p:txEl>
                                              <p:pRg st="2" end="2"/>
                                            </p:txEl>
                                          </p:spTgt>
                                        </p:tgtEl>
                                      </p:cBhvr>
                                      <p:to x="100000" y="100000"/>
                                    </p:animScale>
                                    <p:animScale>
                                      <p:cBhvr>
                                        <p:cTn id="49" dur="26">
                                          <p:stCondLst>
                                            <p:cond delay="1642"/>
                                          </p:stCondLst>
                                        </p:cTn>
                                        <p:tgtEl>
                                          <p:spTgt spid="9">
                                            <p:txEl>
                                              <p:pRg st="2" end="2"/>
                                            </p:txEl>
                                          </p:spTgt>
                                        </p:tgtEl>
                                      </p:cBhvr>
                                      <p:to x="100000" y="90000"/>
                                    </p:animScale>
                                    <p:animScale>
                                      <p:cBhvr>
                                        <p:cTn id="50" dur="166" decel="50000">
                                          <p:stCondLst>
                                            <p:cond delay="1668"/>
                                          </p:stCondLst>
                                        </p:cTn>
                                        <p:tgtEl>
                                          <p:spTgt spid="9">
                                            <p:txEl>
                                              <p:pRg st="2" end="2"/>
                                            </p:txEl>
                                          </p:spTgt>
                                        </p:tgtEl>
                                      </p:cBhvr>
                                      <p:to x="100000" y="100000"/>
                                    </p:animScale>
                                    <p:animScale>
                                      <p:cBhvr>
                                        <p:cTn id="51" dur="26">
                                          <p:stCondLst>
                                            <p:cond delay="1808"/>
                                          </p:stCondLst>
                                        </p:cTn>
                                        <p:tgtEl>
                                          <p:spTgt spid="9">
                                            <p:txEl>
                                              <p:pRg st="2" end="2"/>
                                            </p:txEl>
                                          </p:spTgt>
                                        </p:tgtEl>
                                      </p:cBhvr>
                                      <p:to x="100000" y="95000"/>
                                    </p:animScale>
                                    <p:animScale>
                                      <p:cBhvr>
                                        <p:cTn id="52" dur="166" decel="50000">
                                          <p:stCondLst>
                                            <p:cond delay="1834"/>
                                          </p:stCondLst>
                                        </p:cTn>
                                        <p:tgtEl>
                                          <p:spTgt spid="9">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9">
                                            <p:txEl>
                                              <p:pRg st="3" end="3"/>
                                            </p:txEl>
                                          </p:spTgt>
                                        </p:tgtEl>
                                        <p:attrNameLst>
                                          <p:attrName>style.visibility</p:attrName>
                                        </p:attrNameLst>
                                      </p:cBhvr>
                                      <p:to>
                                        <p:strVal val="visible"/>
                                      </p:to>
                                    </p:set>
                                    <p:animEffect transition="in" filter="wipe(down)">
                                      <p:cBhvr>
                                        <p:cTn id="55" dur="580">
                                          <p:stCondLst>
                                            <p:cond delay="0"/>
                                          </p:stCondLst>
                                        </p:cTn>
                                        <p:tgtEl>
                                          <p:spTgt spid="9">
                                            <p:txEl>
                                              <p:pRg st="3" end="3"/>
                                            </p:txEl>
                                          </p:spTgt>
                                        </p:tgtEl>
                                      </p:cBhvr>
                                    </p:animEffect>
                                    <p:anim calcmode="lin" valueType="num">
                                      <p:cBhvr>
                                        <p:cTn id="56" dur="1822" tmFilter="0,0; 0.14,0.36; 0.43,0.73; 0.71,0.91; 1.0,1.0">
                                          <p:stCondLst>
                                            <p:cond delay="0"/>
                                          </p:stCondLst>
                                        </p:cTn>
                                        <p:tgtEl>
                                          <p:spTgt spid="9">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9">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9">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9">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9">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9">
                                            <p:txEl>
                                              <p:pRg st="3" end="3"/>
                                            </p:txEl>
                                          </p:spTgt>
                                        </p:tgtEl>
                                      </p:cBhvr>
                                      <p:to x="100000" y="60000"/>
                                    </p:animScale>
                                    <p:animScale>
                                      <p:cBhvr>
                                        <p:cTn id="62" dur="166" decel="50000">
                                          <p:stCondLst>
                                            <p:cond delay="676"/>
                                          </p:stCondLst>
                                        </p:cTn>
                                        <p:tgtEl>
                                          <p:spTgt spid="9">
                                            <p:txEl>
                                              <p:pRg st="3" end="3"/>
                                            </p:txEl>
                                          </p:spTgt>
                                        </p:tgtEl>
                                      </p:cBhvr>
                                      <p:to x="100000" y="100000"/>
                                    </p:animScale>
                                    <p:animScale>
                                      <p:cBhvr>
                                        <p:cTn id="63" dur="26">
                                          <p:stCondLst>
                                            <p:cond delay="1312"/>
                                          </p:stCondLst>
                                        </p:cTn>
                                        <p:tgtEl>
                                          <p:spTgt spid="9">
                                            <p:txEl>
                                              <p:pRg st="3" end="3"/>
                                            </p:txEl>
                                          </p:spTgt>
                                        </p:tgtEl>
                                      </p:cBhvr>
                                      <p:to x="100000" y="80000"/>
                                    </p:animScale>
                                    <p:animScale>
                                      <p:cBhvr>
                                        <p:cTn id="64" dur="166" decel="50000">
                                          <p:stCondLst>
                                            <p:cond delay="1338"/>
                                          </p:stCondLst>
                                        </p:cTn>
                                        <p:tgtEl>
                                          <p:spTgt spid="9">
                                            <p:txEl>
                                              <p:pRg st="3" end="3"/>
                                            </p:txEl>
                                          </p:spTgt>
                                        </p:tgtEl>
                                      </p:cBhvr>
                                      <p:to x="100000" y="100000"/>
                                    </p:animScale>
                                    <p:animScale>
                                      <p:cBhvr>
                                        <p:cTn id="65" dur="26">
                                          <p:stCondLst>
                                            <p:cond delay="1642"/>
                                          </p:stCondLst>
                                        </p:cTn>
                                        <p:tgtEl>
                                          <p:spTgt spid="9">
                                            <p:txEl>
                                              <p:pRg st="3" end="3"/>
                                            </p:txEl>
                                          </p:spTgt>
                                        </p:tgtEl>
                                      </p:cBhvr>
                                      <p:to x="100000" y="90000"/>
                                    </p:animScale>
                                    <p:animScale>
                                      <p:cBhvr>
                                        <p:cTn id="66" dur="166" decel="50000">
                                          <p:stCondLst>
                                            <p:cond delay="1668"/>
                                          </p:stCondLst>
                                        </p:cTn>
                                        <p:tgtEl>
                                          <p:spTgt spid="9">
                                            <p:txEl>
                                              <p:pRg st="3" end="3"/>
                                            </p:txEl>
                                          </p:spTgt>
                                        </p:tgtEl>
                                      </p:cBhvr>
                                      <p:to x="100000" y="100000"/>
                                    </p:animScale>
                                    <p:animScale>
                                      <p:cBhvr>
                                        <p:cTn id="67" dur="26">
                                          <p:stCondLst>
                                            <p:cond delay="1808"/>
                                          </p:stCondLst>
                                        </p:cTn>
                                        <p:tgtEl>
                                          <p:spTgt spid="9">
                                            <p:txEl>
                                              <p:pRg st="3" end="3"/>
                                            </p:txEl>
                                          </p:spTgt>
                                        </p:tgtEl>
                                      </p:cBhvr>
                                      <p:to x="100000" y="95000"/>
                                    </p:animScale>
                                    <p:animScale>
                                      <p:cBhvr>
                                        <p:cTn id="68" dur="166" decel="50000">
                                          <p:stCondLst>
                                            <p:cond delay="1834"/>
                                          </p:stCondLst>
                                        </p:cTn>
                                        <p:tgtEl>
                                          <p:spTgt spid="9">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9">
                                            <p:txEl>
                                              <p:pRg st="4" end="4"/>
                                            </p:txEl>
                                          </p:spTgt>
                                        </p:tgtEl>
                                        <p:attrNameLst>
                                          <p:attrName>style.visibility</p:attrName>
                                        </p:attrNameLst>
                                      </p:cBhvr>
                                      <p:to>
                                        <p:strVal val="visible"/>
                                      </p:to>
                                    </p:set>
                                    <p:animEffect transition="in" filter="wipe(down)">
                                      <p:cBhvr>
                                        <p:cTn id="71" dur="580">
                                          <p:stCondLst>
                                            <p:cond delay="0"/>
                                          </p:stCondLst>
                                        </p:cTn>
                                        <p:tgtEl>
                                          <p:spTgt spid="9">
                                            <p:txEl>
                                              <p:pRg st="4" end="4"/>
                                            </p:txEl>
                                          </p:spTgt>
                                        </p:tgtEl>
                                      </p:cBhvr>
                                    </p:animEffect>
                                    <p:anim calcmode="lin" valueType="num">
                                      <p:cBhvr>
                                        <p:cTn id="72" dur="1822" tmFilter="0,0; 0.14,0.36; 0.43,0.73; 0.71,0.91; 1.0,1.0">
                                          <p:stCondLst>
                                            <p:cond delay="0"/>
                                          </p:stCondLst>
                                        </p:cTn>
                                        <p:tgtEl>
                                          <p:spTgt spid="9">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9">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9">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9">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9">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9">
                                            <p:txEl>
                                              <p:pRg st="4" end="4"/>
                                            </p:txEl>
                                          </p:spTgt>
                                        </p:tgtEl>
                                      </p:cBhvr>
                                      <p:to x="100000" y="60000"/>
                                    </p:animScale>
                                    <p:animScale>
                                      <p:cBhvr>
                                        <p:cTn id="78" dur="166" decel="50000">
                                          <p:stCondLst>
                                            <p:cond delay="676"/>
                                          </p:stCondLst>
                                        </p:cTn>
                                        <p:tgtEl>
                                          <p:spTgt spid="9">
                                            <p:txEl>
                                              <p:pRg st="4" end="4"/>
                                            </p:txEl>
                                          </p:spTgt>
                                        </p:tgtEl>
                                      </p:cBhvr>
                                      <p:to x="100000" y="100000"/>
                                    </p:animScale>
                                    <p:animScale>
                                      <p:cBhvr>
                                        <p:cTn id="79" dur="26">
                                          <p:stCondLst>
                                            <p:cond delay="1312"/>
                                          </p:stCondLst>
                                        </p:cTn>
                                        <p:tgtEl>
                                          <p:spTgt spid="9">
                                            <p:txEl>
                                              <p:pRg st="4" end="4"/>
                                            </p:txEl>
                                          </p:spTgt>
                                        </p:tgtEl>
                                      </p:cBhvr>
                                      <p:to x="100000" y="80000"/>
                                    </p:animScale>
                                    <p:animScale>
                                      <p:cBhvr>
                                        <p:cTn id="80" dur="166" decel="50000">
                                          <p:stCondLst>
                                            <p:cond delay="1338"/>
                                          </p:stCondLst>
                                        </p:cTn>
                                        <p:tgtEl>
                                          <p:spTgt spid="9">
                                            <p:txEl>
                                              <p:pRg st="4" end="4"/>
                                            </p:txEl>
                                          </p:spTgt>
                                        </p:tgtEl>
                                      </p:cBhvr>
                                      <p:to x="100000" y="100000"/>
                                    </p:animScale>
                                    <p:animScale>
                                      <p:cBhvr>
                                        <p:cTn id="81" dur="26">
                                          <p:stCondLst>
                                            <p:cond delay="1642"/>
                                          </p:stCondLst>
                                        </p:cTn>
                                        <p:tgtEl>
                                          <p:spTgt spid="9">
                                            <p:txEl>
                                              <p:pRg st="4" end="4"/>
                                            </p:txEl>
                                          </p:spTgt>
                                        </p:tgtEl>
                                      </p:cBhvr>
                                      <p:to x="100000" y="90000"/>
                                    </p:animScale>
                                    <p:animScale>
                                      <p:cBhvr>
                                        <p:cTn id="82" dur="166" decel="50000">
                                          <p:stCondLst>
                                            <p:cond delay="1668"/>
                                          </p:stCondLst>
                                        </p:cTn>
                                        <p:tgtEl>
                                          <p:spTgt spid="9">
                                            <p:txEl>
                                              <p:pRg st="4" end="4"/>
                                            </p:txEl>
                                          </p:spTgt>
                                        </p:tgtEl>
                                      </p:cBhvr>
                                      <p:to x="100000" y="100000"/>
                                    </p:animScale>
                                    <p:animScale>
                                      <p:cBhvr>
                                        <p:cTn id="83" dur="26">
                                          <p:stCondLst>
                                            <p:cond delay="1808"/>
                                          </p:stCondLst>
                                        </p:cTn>
                                        <p:tgtEl>
                                          <p:spTgt spid="9">
                                            <p:txEl>
                                              <p:pRg st="4" end="4"/>
                                            </p:txEl>
                                          </p:spTgt>
                                        </p:tgtEl>
                                      </p:cBhvr>
                                      <p:to x="100000" y="95000"/>
                                    </p:animScale>
                                    <p:animScale>
                                      <p:cBhvr>
                                        <p:cTn id="84" dur="166" decel="50000">
                                          <p:stCondLst>
                                            <p:cond delay="1834"/>
                                          </p:stCondLst>
                                        </p:cTn>
                                        <p:tgtEl>
                                          <p:spTgt spid="9">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9">
                                            <p:txEl>
                                              <p:pRg st="5" end="5"/>
                                            </p:txEl>
                                          </p:spTgt>
                                        </p:tgtEl>
                                        <p:attrNameLst>
                                          <p:attrName>style.visibility</p:attrName>
                                        </p:attrNameLst>
                                      </p:cBhvr>
                                      <p:to>
                                        <p:strVal val="visible"/>
                                      </p:to>
                                    </p:set>
                                    <p:animEffect transition="in" filter="wipe(down)">
                                      <p:cBhvr>
                                        <p:cTn id="87" dur="580">
                                          <p:stCondLst>
                                            <p:cond delay="0"/>
                                          </p:stCondLst>
                                        </p:cTn>
                                        <p:tgtEl>
                                          <p:spTgt spid="9">
                                            <p:txEl>
                                              <p:pRg st="5" end="5"/>
                                            </p:txEl>
                                          </p:spTgt>
                                        </p:tgtEl>
                                      </p:cBhvr>
                                    </p:animEffect>
                                    <p:anim calcmode="lin" valueType="num">
                                      <p:cBhvr>
                                        <p:cTn id="88" dur="1822" tmFilter="0,0; 0.14,0.36; 0.43,0.73; 0.71,0.91; 1.0,1.0">
                                          <p:stCondLst>
                                            <p:cond delay="0"/>
                                          </p:stCondLst>
                                        </p:cTn>
                                        <p:tgtEl>
                                          <p:spTgt spid="9">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9">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9">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9">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9">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9">
                                            <p:txEl>
                                              <p:pRg st="5" end="5"/>
                                            </p:txEl>
                                          </p:spTgt>
                                        </p:tgtEl>
                                      </p:cBhvr>
                                      <p:to x="100000" y="60000"/>
                                    </p:animScale>
                                    <p:animScale>
                                      <p:cBhvr>
                                        <p:cTn id="94" dur="166" decel="50000">
                                          <p:stCondLst>
                                            <p:cond delay="676"/>
                                          </p:stCondLst>
                                        </p:cTn>
                                        <p:tgtEl>
                                          <p:spTgt spid="9">
                                            <p:txEl>
                                              <p:pRg st="5" end="5"/>
                                            </p:txEl>
                                          </p:spTgt>
                                        </p:tgtEl>
                                      </p:cBhvr>
                                      <p:to x="100000" y="100000"/>
                                    </p:animScale>
                                    <p:animScale>
                                      <p:cBhvr>
                                        <p:cTn id="95" dur="26">
                                          <p:stCondLst>
                                            <p:cond delay="1312"/>
                                          </p:stCondLst>
                                        </p:cTn>
                                        <p:tgtEl>
                                          <p:spTgt spid="9">
                                            <p:txEl>
                                              <p:pRg st="5" end="5"/>
                                            </p:txEl>
                                          </p:spTgt>
                                        </p:tgtEl>
                                      </p:cBhvr>
                                      <p:to x="100000" y="80000"/>
                                    </p:animScale>
                                    <p:animScale>
                                      <p:cBhvr>
                                        <p:cTn id="96" dur="166" decel="50000">
                                          <p:stCondLst>
                                            <p:cond delay="1338"/>
                                          </p:stCondLst>
                                        </p:cTn>
                                        <p:tgtEl>
                                          <p:spTgt spid="9">
                                            <p:txEl>
                                              <p:pRg st="5" end="5"/>
                                            </p:txEl>
                                          </p:spTgt>
                                        </p:tgtEl>
                                      </p:cBhvr>
                                      <p:to x="100000" y="100000"/>
                                    </p:animScale>
                                    <p:animScale>
                                      <p:cBhvr>
                                        <p:cTn id="97" dur="26">
                                          <p:stCondLst>
                                            <p:cond delay="1642"/>
                                          </p:stCondLst>
                                        </p:cTn>
                                        <p:tgtEl>
                                          <p:spTgt spid="9">
                                            <p:txEl>
                                              <p:pRg st="5" end="5"/>
                                            </p:txEl>
                                          </p:spTgt>
                                        </p:tgtEl>
                                      </p:cBhvr>
                                      <p:to x="100000" y="90000"/>
                                    </p:animScale>
                                    <p:animScale>
                                      <p:cBhvr>
                                        <p:cTn id="98" dur="166" decel="50000">
                                          <p:stCondLst>
                                            <p:cond delay="1668"/>
                                          </p:stCondLst>
                                        </p:cTn>
                                        <p:tgtEl>
                                          <p:spTgt spid="9">
                                            <p:txEl>
                                              <p:pRg st="5" end="5"/>
                                            </p:txEl>
                                          </p:spTgt>
                                        </p:tgtEl>
                                      </p:cBhvr>
                                      <p:to x="100000" y="100000"/>
                                    </p:animScale>
                                    <p:animScale>
                                      <p:cBhvr>
                                        <p:cTn id="99" dur="26">
                                          <p:stCondLst>
                                            <p:cond delay="1808"/>
                                          </p:stCondLst>
                                        </p:cTn>
                                        <p:tgtEl>
                                          <p:spTgt spid="9">
                                            <p:txEl>
                                              <p:pRg st="5" end="5"/>
                                            </p:txEl>
                                          </p:spTgt>
                                        </p:tgtEl>
                                      </p:cBhvr>
                                      <p:to x="100000" y="95000"/>
                                    </p:animScale>
                                    <p:animScale>
                                      <p:cBhvr>
                                        <p:cTn id="100" dur="166" decel="50000">
                                          <p:stCondLst>
                                            <p:cond delay="1834"/>
                                          </p:stCondLst>
                                        </p:cTn>
                                        <p:tgtEl>
                                          <p:spTgt spid="9">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65174"/>
            <a:ext cx="1584176" cy="957106"/>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05648"/>
            <a:ext cx="2134745" cy="936104"/>
          </a:xfrm>
          <a:prstGeom prst="rect">
            <a:avLst/>
          </a:prstGeom>
        </p:spPr>
      </p:pic>
      <p:sp>
        <p:nvSpPr>
          <p:cNvPr id="4" name="CuadroTexto 3"/>
          <p:cNvSpPr txBox="1"/>
          <p:nvPr/>
        </p:nvSpPr>
        <p:spPr>
          <a:xfrm>
            <a:off x="863588" y="2996952"/>
            <a:ext cx="7416824" cy="2677656"/>
          </a:xfrm>
          <a:prstGeom prst="rect">
            <a:avLst/>
          </a:prstGeom>
          <a:noFill/>
        </p:spPr>
        <p:txBody>
          <a:bodyPr wrap="square" rtlCol="0">
            <a:spAutoFit/>
          </a:bodyPr>
          <a:lstStyle/>
          <a:p>
            <a:pPr algn="just"/>
            <a:r>
              <a:rPr lang="es-CO" sz="2800" b="1" dirty="0">
                <a:solidFill>
                  <a:schemeClr val="bg1"/>
                </a:solidFill>
                <a:latin typeface="Arial" panose="020B0604020202020204" pitchFamily="34" charset="0"/>
                <a:cs typeface="Arial" panose="020B0604020202020204" pitchFamily="34" charset="0"/>
              </a:rPr>
              <a:t>Son </a:t>
            </a:r>
            <a:r>
              <a:rPr lang="es-CO" sz="2800" b="1" dirty="0" smtClean="0">
                <a:solidFill>
                  <a:schemeClr val="bg1"/>
                </a:solidFill>
                <a:latin typeface="Arial" panose="020B0604020202020204" pitchFamily="34" charset="0"/>
                <a:cs typeface="Arial" panose="020B0604020202020204" pitchFamily="34" charset="0"/>
              </a:rPr>
              <a:t>factores </a:t>
            </a:r>
            <a:r>
              <a:rPr lang="es-CO" sz="2800" b="1" dirty="0">
                <a:solidFill>
                  <a:schemeClr val="bg1"/>
                </a:solidFill>
                <a:latin typeface="Arial" panose="020B0604020202020204" pitchFamily="34" charset="0"/>
                <a:cs typeface="Arial" panose="020B0604020202020204" pitchFamily="34" charset="0"/>
              </a:rPr>
              <a:t>de </a:t>
            </a:r>
            <a:r>
              <a:rPr lang="es-CO" sz="2800" b="1" dirty="0" smtClean="0">
                <a:solidFill>
                  <a:schemeClr val="bg1"/>
                </a:solidFill>
                <a:latin typeface="Arial" panose="020B0604020202020204" pitchFamily="34" charset="0"/>
                <a:cs typeface="Arial" panose="020B0604020202020204" pitchFamily="34" charset="0"/>
              </a:rPr>
              <a:t>peligro o riesgo </a:t>
            </a:r>
            <a:r>
              <a:rPr lang="es-CO" sz="2800" b="1" dirty="0">
                <a:solidFill>
                  <a:schemeClr val="bg1"/>
                </a:solidFill>
                <a:latin typeface="Arial" panose="020B0604020202020204" pitchFamily="34" charset="0"/>
                <a:cs typeface="Arial" panose="020B0604020202020204" pitchFamily="34" charset="0"/>
              </a:rPr>
              <a:t>derivados de las condiciones de </a:t>
            </a:r>
            <a:r>
              <a:rPr lang="es-CO" sz="2800" b="1" dirty="0" smtClean="0">
                <a:solidFill>
                  <a:schemeClr val="bg1"/>
                </a:solidFill>
                <a:latin typeface="Arial" panose="020B0604020202020204" pitchFamily="34" charset="0"/>
                <a:cs typeface="Arial" panose="020B0604020202020204" pitchFamily="34" charset="0"/>
              </a:rPr>
              <a:t>seguridad, </a:t>
            </a:r>
            <a:r>
              <a:rPr lang="es-CO" sz="2800" b="1" dirty="0">
                <a:solidFill>
                  <a:schemeClr val="bg1"/>
                </a:solidFill>
                <a:latin typeface="Arial" panose="020B0604020202020204" pitchFamily="34" charset="0"/>
                <a:cs typeface="Arial" panose="020B0604020202020204" pitchFamily="34" charset="0"/>
              </a:rPr>
              <a:t>los elementos </a:t>
            </a:r>
            <a:r>
              <a:rPr lang="es-CO" sz="2800" b="1" dirty="0" smtClean="0">
                <a:solidFill>
                  <a:schemeClr val="bg1"/>
                </a:solidFill>
                <a:latin typeface="Arial" panose="020B0604020202020204" pitchFamily="34" charset="0"/>
                <a:cs typeface="Arial" panose="020B0604020202020204" pitchFamily="34" charset="0"/>
              </a:rPr>
              <a:t>que </a:t>
            </a:r>
            <a:r>
              <a:rPr lang="es-CO" sz="2800" b="1" dirty="0">
                <a:solidFill>
                  <a:schemeClr val="bg1"/>
                </a:solidFill>
                <a:latin typeface="Arial" panose="020B0604020202020204" pitchFamily="34" charset="0"/>
                <a:cs typeface="Arial" panose="020B0604020202020204" pitchFamily="34" charset="0"/>
              </a:rPr>
              <a:t>estando presentes en las condiciones de trabajo, pueden producir </a:t>
            </a:r>
            <a:r>
              <a:rPr lang="es-CO" sz="2800" b="1" dirty="0" smtClean="0">
                <a:solidFill>
                  <a:schemeClr val="bg1"/>
                </a:solidFill>
                <a:latin typeface="Arial" panose="020B0604020202020204" pitchFamily="34" charset="0"/>
                <a:cs typeface="Arial" panose="020B0604020202020204" pitchFamily="34" charset="0"/>
              </a:rPr>
              <a:t>incidentes o accidentes con o sin afectación a </a:t>
            </a:r>
            <a:r>
              <a:rPr lang="es-CO" sz="2800" b="1" dirty="0">
                <a:solidFill>
                  <a:schemeClr val="bg1"/>
                </a:solidFill>
                <a:latin typeface="Arial" panose="020B0604020202020204" pitchFamily="34" charset="0"/>
                <a:cs typeface="Arial" panose="020B0604020202020204" pitchFamily="34" charset="0"/>
              </a:rPr>
              <a:t>la salud del trabajador.</a:t>
            </a:r>
          </a:p>
        </p:txBody>
      </p:sp>
      <p:sp>
        <p:nvSpPr>
          <p:cNvPr id="7" name="CuadroTexto 6"/>
          <p:cNvSpPr txBox="1"/>
          <p:nvPr/>
        </p:nvSpPr>
        <p:spPr>
          <a:xfrm>
            <a:off x="1043608" y="1608926"/>
            <a:ext cx="7128792" cy="1077218"/>
          </a:xfrm>
          <a:prstGeom prst="rect">
            <a:avLst/>
          </a:prstGeom>
          <a:noFill/>
        </p:spPr>
        <p:txBody>
          <a:bodyPr wrap="square" rtlCol="0">
            <a:spAutoFit/>
          </a:bodyPr>
          <a:lstStyle/>
          <a:p>
            <a:pPr algn="ctr"/>
            <a:r>
              <a:rPr lang="es-CO" sz="3200" b="1" dirty="0" smtClean="0">
                <a:solidFill>
                  <a:srgbClr val="FF0000"/>
                </a:solidFill>
                <a:latin typeface="Arial" panose="020B0604020202020204" pitchFamily="34" charset="0"/>
                <a:cs typeface="Arial" panose="020B0604020202020204" pitchFamily="34" charset="0"/>
              </a:rPr>
              <a:t>PELIGROS Y RIESGOS POR CONDICIONES DE SEGURIDAD</a:t>
            </a:r>
            <a:endParaRPr lang="es-CO"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78680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CuadroTexto 1"/>
          <p:cNvSpPr txBox="1"/>
          <p:nvPr/>
        </p:nvSpPr>
        <p:spPr>
          <a:xfrm>
            <a:off x="428525" y="1929894"/>
            <a:ext cx="8319939" cy="3785652"/>
          </a:xfrm>
          <a:prstGeom prst="rect">
            <a:avLst/>
          </a:prstGeom>
          <a:noFill/>
        </p:spPr>
        <p:txBody>
          <a:bodyPr wrap="square" rtlCol="0">
            <a:spAutoFit/>
          </a:bodyPr>
          <a:lstStyle/>
          <a:p>
            <a:pPr algn="just"/>
            <a:r>
              <a:rPr lang="es-CO" sz="2400" dirty="0">
                <a:solidFill>
                  <a:schemeClr val="bg1"/>
                </a:solidFill>
                <a:latin typeface="Arial" panose="020B0604020202020204" pitchFamily="34" charset="0"/>
                <a:cs typeface="Arial" panose="020B0604020202020204" pitchFamily="34" charset="0"/>
              </a:rPr>
              <a:t>El riesgo mecánico puede producirse en toda operación que implique manipulación </a:t>
            </a:r>
            <a:r>
              <a:rPr lang="es-CO" sz="2400" dirty="0" smtClean="0">
                <a:solidFill>
                  <a:schemeClr val="bg1"/>
                </a:solidFill>
                <a:latin typeface="Arial" panose="020B0604020202020204" pitchFamily="34" charset="0"/>
                <a:cs typeface="Arial" panose="020B0604020202020204" pitchFamily="34" charset="0"/>
              </a:rPr>
              <a:t>de:</a:t>
            </a:r>
          </a:p>
          <a:p>
            <a:pPr algn="just"/>
            <a:endParaRPr lang="es-CO" sz="24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400" dirty="0" smtClean="0">
                <a:solidFill>
                  <a:schemeClr val="bg1"/>
                </a:solidFill>
                <a:latin typeface="Arial" panose="020B0604020202020204" pitchFamily="34" charset="0"/>
                <a:cs typeface="Arial" panose="020B0604020202020204" pitchFamily="34" charset="0"/>
              </a:rPr>
              <a:t>Herramientas </a:t>
            </a:r>
            <a:r>
              <a:rPr lang="es-CO" sz="2400" dirty="0">
                <a:solidFill>
                  <a:schemeClr val="bg1"/>
                </a:solidFill>
                <a:latin typeface="Arial" panose="020B0604020202020204" pitchFamily="34" charset="0"/>
                <a:cs typeface="Arial" panose="020B0604020202020204" pitchFamily="34" charset="0"/>
              </a:rPr>
              <a:t>manuales (motorizadas o no</a:t>
            </a:r>
            <a:r>
              <a:rPr lang="es-CO" sz="2400" dirty="0" smtClean="0">
                <a:solidFill>
                  <a:schemeClr val="bg1"/>
                </a:solidFill>
                <a:latin typeface="Arial" panose="020B0604020202020204" pitchFamily="34" charset="0"/>
                <a:cs typeface="Arial" panose="020B0604020202020204" pitchFamily="34" charset="0"/>
              </a:rPr>
              <a:t>).</a:t>
            </a:r>
          </a:p>
          <a:p>
            <a:pPr marL="342900" indent="-342900" algn="just">
              <a:buFont typeface="Arial" panose="020B0604020202020204" pitchFamily="34" charset="0"/>
              <a:buChar char="•"/>
            </a:pPr>
            <a:endParaRPr lang="es-CO" sz="24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400" dirty="0" smtClean="0">
                <a:solidFill>
                  <a:schemeClr val="bg1"/>
                </a:solidFill>
                <a:latin typeface="Arial" panose="020B0604020202020204" pitchFamily="34" charset="0"/>
                <a:cs typeface="Arial" panose="020B0604020202020204" pitchFamily="34" charset="0"/>
              </a:rPr>
              <a:t>Maquinaria </a:t>
            </a:r>
            <a:r>
              <a:rPr lang="es-CO" sz="2400" dirty="0">
                <a:solidFill>
                  <a:schemeClr val="bg1"/>
                </a:solidFill>
                <a:latin typeface="Arial" panose="020B0604020202020204" pitchFamily="34" charset="0"/>
                <a:cs typeface="Arial" panose="020B0604020202020204" pitchFamily="34" charset="0"/>
              </a:rPr>
              <a:t>(fresadoras, lijadoras, tornos</a:t>
            </a:r>
            <a:r>
              <a:rPr lang="es-CO" sz="2400" dirty="0" smtClean="0">
                <a:solidFill>
                  <a:schemeClr val="bg1"/>
                </a:solidFill>
                <a:latin typeface="Arial" panose="020B0604020202020204" pitchFamily="34" charset="0"/>
                <a:cs typeface="Arial" panose="020B0604020202020204" pitchFamily="34" charset="0"/>
              </a:rPr>
              <a:t>, taladros</a:t>
            </a:r>
            <a:r>
              <a:rPr lang="es-CO" sz="2400" dirty="0">
                <a:solidFill>
                  <a:schemeClr val="bg1"/>
                </a:solidFill>
                <a:latin typeface="Arial" panose="020B0604020202020204" pitchFamily="34" charset="0"/>
                <a:cs typeface="Arial" panose="020B0604020202020204" pitchFamily="34" charset="0"/>
              </a:rPr>
              <a:t>, prensas</a:t>
            </a:r>
            <a:r>
              <a:rPr lang="es-CO" sz="2400" dirty="0" smtClean="0">
                <a:solidFill>
                  <a:schemeClr val="bg1"/>
                </a:solidFill>
                <a:latin typeface="Arial" panose="020B0604020202020204" pitchFamily="34" charset="0"/>
                <a:cs typeface="Arial" panose="020B0604020202020204" pitchFamily="34" charset="0"/>
              </a:rPr>
              <a:t>,…)</a:t>
            </a:r>
          </a:p>
          <a:p>
            <a:pPr marL="342900" indent="-342900" algn="just">
              <a:buFont typeface="Arial" panose="020B0604020202020204" pitchFamily="34" charset="0"/>
              <a:buChar char="•"/>
            </a:pPr>
            <a:endParaRPr lang="es-CO" sz="2400" dirty="0" smtClean="0">
              <a:solidFill>
                <a:schemeClr val="bg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CO" sz="2400" dirty="0" smtClean="0">
                <a:solidFill>
                  <a:schemeClr val="bg1"/>
                </a:solidFill>
                <a:latin typeface="Arial" panose="020B0604020202020204" pitchFamily="34" charset="0"/>
                <a:cs typeface="Arial" panose="020B0604020202020204" pitchFamily="34" charset="0"/>
              </a:rPr>
              <a:t>Manipulación </a:t>
            </a:r>
            <a:r>
              <a:rPr lang="es-CO" sz="2400" dirty="0">
                <a:solidFill>
                  <a:schemeClr val="bg1"/>
                </a:solidFill>
                <a:latin typeface="Arial" panose="020B0604020202020204" pitchFamily="34" charset="0"/>
                <a:cs typeface="Arial" panose="020B0604020202020204" pitchFamily="34" charset="0"/>
              </a:rPr>
              <a:t>de vehículos, utilización de dispositivos </a:t>
            </a:r>
            <a:r>
              <a:rPr lang="es-CO" sz="2400" dirty="0" smtClean="0">
                <a:solidFill>
                  <a:schemeClr val="bg1"/>
                </a:solidFill>
                <a:latin typeface="Arial" panose="020B0604020202020204" pitchFamily="34" charset="0"/>
                <a:cs typeface="Arial" panose="020B0604020202020204" pitchFamily="34" charset="0"/>
              </a:rPr>
              <a:t>de elevación </a:t>
            </a:r>
            <a:r>
              <a:rPr lang="es-CO" sz="2400" dirty="0">
                <a:solidFill>
                  <a:schemeClr val="bg1"/>
                </a:solidFill>
                <a:latin typeface="Arial" panose="020B0604020202020204" pitchFamily="34" charset="0"/>
                <a:cs typeface="Arial" panose="020B0604020202020204" pitchFamily="34" charset="0"/>
              </a:rPr>
              <a:t>(grúas, puentes grúa,…).</a:t>
            </a:r>
          </a:p>
        </p:txBody>
      </p:sp>
      <p:sp>
        <p:nvSpPr>
          <p:cNvPr id="4" name="Rectángulo 3"/>
          <p:cNvSpPr/>
          <p:nvPr/>
        </p:nvSpPr>
        <p:spPr>
          <a:xfrm>
            <a:off x="2235137" y="1187049"/>
            <a:ext cx="4288353" cy="553998"/>
          </a:xfrm>
          <a:prstGeom prst="rect">
            <a:avLst/>
          </a:prstGeom>
        </p:spPr>
        <p:txBody>
          <a:bodyPr wrap="none">
            <a:spAutoFit/>
          </a:bodyPr>
          <a:lstStyle/>
          <a:p>
            <a:pPr lvl="0"/>
            <a:r>
              <a:rPr lang="es-CO" sz="3000" dirty="0">
                <a:solidFill>
                  <a:srgbClr val="FF0000"/>
                </a:solidFill>
                <a:latin typeface="Arial Black" panose="020B0A04020102020204" pitchFamily="34" charset="0"/>
              </a:rPr>
              <a:t>RIESGO MECÁNICO</a:t>
            </a:r>
          </a:p>
        </p:txBody>
      </p:sp>
    </p:spTree>
    <p:extLst>
      <p:ext uri="{BB962C8B-B14F-4D97-AF65-F5344CB8AC3E}">
        <p14:creationId xmlns:p14="http://schemas.microsoft.com/office/powerpoint/2010/main" val="240093956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pic>
        <p:nvPicPr>
          <p:cNvPr id="2" name="Imagen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56176" y="4581128"/>
            <a:ext cx="2143125" cy="2143125"/>
          </a:xfrm>
          <a:prstGeom prst="rect">
            <a:avLst/>
          </a:prstGeom>
        </p:spPr>
      </p:pic>
      <p:sp>
        <p:nvSpPr>
          <p:cNvPr id="4" name="CuadroTexto 3"/>
          <p:cNvSpPr txBox="1"/>
          <p:nvPr/>
        </p:nvSpPr>
        <p:spPr>
          <a:xfrm>
            <a:off x="2098942" y="1199265"/>
            <a:ext cx="4288353" cy="553998"/>
          </a:xfrm>
          <a:prstGeom prst="rect">
            <a:avLst/>
          </a:prstGeom>
          <a:noFill/>
        </p:spPr>
        <p:txBody>
          <a:bodyPr wrap="none" rtlCol="0">
            <a:spAutoFit/>
          </a:bodyPr>
          <a:lstStyle/>
          <a:p>
            <a:r>
              <a:rPr lang="es-CO" sz="3000" dirty="0" smtClean="0">
                <a:solidFill>
                  <a:srgbClr val="FF0000"/>
                </a:solidFill>
                <a:latin typeface="Arial Black" panose="020B0A04020102020204" pitchFamily="34" charset="0"/>
              </a:rPr>
              <a:t>RIESGO MECÁNICO</a:t>
            </a:r>
            <a:endParaRPr lang="es-CO" sz="3000" dirty="0">
              <a:solidFill>
                <a:srgbClr val="FF0000"/>
              </a:solidFill>
              <a:latin typeface="Arial Black" panose="020B0A04020102020204" pitchFamily="34" charset="0"/>
            </a:endParaRPr>
          </a:p>
        </p:txBody>
      </p:sp>
      <p:sp>
        <p:nvSpPr>
          <p:cNvPr id="6" name="CuadroTexto 5"/>
          <p:cNvSpPr txBox="1"/>
          <p:nvPr/>
        </p:nvSpPr>
        <p:spPr>
          <a:xfrm>
            <a:off x="899592" y="1767006"/>
            <a:ext cx="7632849" cy="3323987"/>
          </a:xfrm>
          <a:prstGeom prst="rect">
            <a:avLst/>
          </a:prstGeom>
          <a:noFill/>
        </p:spPr>
        <p:txBody>
          <a:bodyPr wrap="square" rtlCol="0">
            <a:spAutoFit/>
          </a:bodyPr>
          <a:lstStyle/>
          <a:p>
            <a:pPr algn="just"/>
            <a:r>
              <a:rPr lang="es-CO" sz="3000" dirty="0" smtClean="0">
                <a:solidFill>
                  <a:schemeClr val="bg1"/>
                </a:solidFill>
              </a:rPr>
              <a:t>Produce </a:t>
            </a:r>
            <a:r>
              <a:rPr lang="es-CO" sz="3000" dirty="0">
                <a:solidFill>
                  <a:schemeClr val="bg1"/>
                </a:solidFill>
              </a:rPr>
              <a:t>lesiones corporales </a:t>
            </a:r>
            <a:r>
              <a:rPr lang="es-CO" sz="3000" dirty="0" smtClean="0">
                <a:solidFill>
                  <a:schemeClr val="bg1"/>
                </a:solidFill>
              </a:rPr>
              <a:t>como: </a:t>
            </a:r>
            <a:r>
              <a:rPr lang="es-CO" sz="3000" dirty="0">
                <a:solidFill>
                  <a:schemeClr val="bg1"/>
                </a:solidFill>
              </a:rPr>
              <a:t>cortes</a:t>
            </a:r>
            <a:r>
              <a:rPr lang="es-CO" sz="3000" dirty="0" smtClean="0">
                <a:solidFill>
                  <a:schemeClr val="bg1"/>
                </a:solidFill>
              </a:rPr>
              <a:t>, abrasiones</a:t>
            </a:r>
            <a:r>
              <a:rPr lang="es-CO" sz="3000" dirty="0">
                <a:solidFill>
                  <a:schemeClr val="bg1"/>
                </a:solidFill>
              </a:rPr>
              <a:t>, punciones, contusiones, golpes por objetos desprendidos o </a:t>
            </a:r>
            <a:r>
              <a:rPr lang="es-CO" sz="3000" dirty="0" smtClean="0">
                <a:solidFill>
                  <a:schemeClr val="bg1"/>
                </a:solidFill>
              </a:rPr>
              <a:t>proyectados, atrapamientos, aplastamientos</a:t>
            </a:r>
            <a:r>
              <a:rPr lang="es-CO" sz="3000" dirty="0">
                <a:solidFill>
                  <a:schemeClr val="bg1"/>
                </a:solidFill>
              </a:rPr>
              <a:t>, quemaduras, etc. También se incluyen los riesgos </a:t>
            </a:r>
            <a:r>
              <a:rPr lang="es-CO" sz="3000" dirty="0" smtClean="0">
                <a:solidFill>
                  <a:schemeClr val="bg1"/>
                </a:solidFill>
              </a:rPr>
              <a:t>de explosión </a:t>
            </a:r>
            <a:r>
              <a:rPr lang="es-CO" sz="3000" dirty="0">
                <a:solidFill>
                  <a:schemeClr val="bg1"/>
                </a:solidFill>
              </a:rPr>
              <a:t>derivados de accidentes vinculados a instalaciones a presión.</a:t>
            </a:r>
          </a:p>
        </p:txBody>
      </p:sp>
    </p:spTree>
    <p:extLst>
      <p:ext uri="{BB962C8B-B14F-4D97-AF65-F5344CB8AC3E}">
        <p14:creationId xmlns:p14="http://schemas.microsoft.com/office/powerpoint/2010/main" val="406590480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CuadroTexto 1"/>
          <p:cNvSpPr txBox="1"/>
          <p:nvPr/>
        </p:nvSpPr>
        <p:spPr>
          <a:xfrm>
            <a:off x="428525" y="1929894"/>
            <a:ext cx="8319939" cy="4154984"/>
          </a:xfrm>
          <a:prstGeom prst="rect">
            <a:avLst/>
          </a:prstGeom>
          <a:noFill/>
        </p:spPr>
        <p:txBody>
          <a:bodyPr wrap="square" rtlCol="0">
            <a:spAutoFit/>
          </a:bodyPr>
          <a:lstStyle/>
          <a:p>
            <a:pPr algn="ctr"/>
            <a:r>
              <a:rPr lang="es-CO" sz="2400" b="1" dirty="0" smtClean="0">
                <a:solidFill>
                  <a:schemeClr val="bg1"/>
                </a:solidFill>
                <a:latin typeface="Arial" panose="020B0604020202020204" pitchFamily="34" charset="0"/>
                <a:cs typeface="Arial" panose="020B0604020202020204" pitchFamily="34" charset="0"/>
              </a:rPr>
              <a:t>CAUSAS DE LOS ACCIDENTES MECANICOS</a:t>
            </a:r>
          </a:p>
          <a:p>
            <a:pPr algn="just"/>
            <a:endParaRPr lang="es-CO" sz="2400" b="1" dirty="0">
              <a:solidFill>
                <a:schemeClr val="bg1"/>
              </a:solidFill>
              <a:latin typeface="Arial" panose="020B0604020202020204" pitchFamily="34" charset="0"/>
              <a:cs typeface="Arial" panose="020B0604020202020204" pitchFamily="34" charset="0"/>
            </a:endParaRPr>
          </a:p>
          <a:p>
            <a:pPr algn="just"/>
            <a:r>
              <a:rPr lang="es-CO" sz="2400" b="1" dirty="0" smtClean="0">
                <a:solidFill>
                  <a:schemeClr val="bg1"/>
                </a:solidFill>
                <a:latin typeface="Arial" panose="020B0604020202020204" pitchFamily="34" charset="0"/>
                <a:cs typeface="Arial" panose="020B0604020202020204" pitchFamily="34" charset="0"/>
              </a:rPr>
              <a:t>Los </a:t>
            </a:r>
            <a:r>
              <a:rPr lang="es-CO" sz="2400" b="1" dirty="0">
                <a:solidFill>
                  <a:schemeClr val="bg1"/>
                </a:solidFill>
                <a:latin typeface="Arial" panose="020B0604020202020204" pitchFamily="34" charset="0"/>
                <a:cs typeface="Arial" panose="020B0604020202020204" pitchFamily="34" charset="0"/>
              </a:rPr>
              <a:t>actos inseguros son prácticas o acciones realizadas por una persona que realiza una labor u actividad y las condiciones inseguras son aquellas que en algún momento fueron hechas o creadas por otras personas y que se convierten en un factor de riesgo, si se analizan las causas desde este punto de vista se puede considerar que las causa inmediatas de los accidentes las producen las personas, de ahí que el factor humano cobre la mayor importancia.</a:t>
            </a:r>
            <a:endParaRPr lang="es-CO" sz="2400" b="1" dirty="0" smtClean="0">
              <a:solidFill>
                <a:schemeClr val="bg1"/>
              </a:solidFill>
              <a:latin typeface="Arial" panose="020B0604020202020204" pitchFamily="34" charset="0"/>
              <a:cs typeface="Arial" panose="020B0604020202020204" pitchFamily="34" charset="0"/>
            </a:endParaRPr>
          </a:p>
        </p:txBody>
      </p:sp>
      <p:sp>
        <p:nvSpPr>
          <p:cNvPr id="4" name="Rectángulo 3"/>
          <p:cNvSpPr/>
          <p:nvPr/>
        </p:nvSpPr>
        <p:spPr>
          <a:xfrm>
            <a:off x="2235137" y="1187049"/>
            <a:ext cx="4362092" cy="553998"/>
          </a:xfrm>
          <a:prstGeom prst="rect">
            <a:avLst/>
          </a:prstGeom>
        </p:spPr>
        <p:txBody>
          <a:bodyPr wrap="none">
            <a:spAutoFit/>
          </a:bodyPr>
          <a:lstStyle/>
          <a:p>
            <a:pPr lvl="0"/>
            <a:r>
              <a:rPr lang="es-CO" sz="3000" dirty="0">
                <a:solidFill>
                  <a:srgbClr val="FF0000"/>
                </a:solidFill>
                <a:latin typeface="Arial Black" panose="020B0A04020102020204" pitchFamily="34" charset="0"/>
              </a:rPr>
              <a:t>RIESGO </a:t>
            </a:r>
            <a:r>
              <a:rPr lang="es-CO" sz="3000" dirty="0">
                <a:solidFill>
                  <a:srgbClr val="FF0000"/>
                </a:solidFill>
                <a:latin typeface="Arial Black" panose="020B0A04020102020204" pitchFamily="34" charset="0"/>
              </a:rPr>
              <a:t>	</a:t>
            </a:r>
            <a:r>
              <a:rPr lang="es-CO" sz="3000" dirty="0" smtClean="0">
                <a:solidFill>
                  <a:srgbClr val="FF0000"/>
                </a:solidFill>
                <a:latin typeface="Arial Black" panose="020B0A04020102020204" pitchFamily="34" charset="0"/>
              </a:rPr>
              <a:t>MECANICO</a:t>
            </a:r>
            <a:endParaRPr lang="es-CO" sz="30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328688956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CuadroTexto 1"/>
          <p:cNvSpPr txBox="1"/>
          <p:nvPr/>
        </p:nvSpPr>
        <p:spPr>
          <a:xfrm>
            <a:off x="827584" y="1988840"/>
            <a:ext cx="293670" cy="369332"/>
          </a:xfrm>
          <a:prstGeom prst="rect">
            <a:avLst/>
          </a:prstGeom>
          <a:noFill/>
        </p:spPr>
        <p:txBody>
          <a:bodyPr wrap="none" rtlCol="0">
            <a:spAutoFit/>
          </a:bodyPr>
          <a:lstStyle/>
          <a:p>
            <a:r>
              <a:rPr lang="es-CO" dirty="0" smtClean="0"/>
              <a:t>g</a:t>
            </a:r>
            <a:endParaRPr lang="es-CO" dirty="0"/>
          </a:p>
        </p:txBody>
      </p:sp>
      <p:pic>
        <p:nvPicPr>
          <p:cNvPr id="6" name="Imagen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62356" y="2564904"/>
            <a:ext cx="6622878" cy="3168352"/>
          </a:xfrm>
          <a:prstGeom prst="rect">
            <a:avLst/>
          </a:prstGeom>
        </p:spPr>
      </p:pic>
      <p:sp>
        <p:nvSpPr>
          <p:cNvPr id="8" name="CuadroTexto 7"/>
          <p:cNvSpPr txBox="1"/>
          <p:nvPr/>
        </p:nvSpPr>
        <p:spPr>
          <a:xfrm>
            <a:off x="1848786" y="1896507"/>
            <a:ext cx="5450018" cy="461665"/>
          </a:xfrm>
          <a:prstGeom prst="rect">
            <a:avLst/>
          </a:prstGeom>
          <a:noFill/>
        </p:spPr>
        <p:txBody>
          <a:bodyPr wrap="none" rtlCol="0">
            <a:spAutoFit/>
          </a:bodyPr>
          <a:lstStyle/>
          <a:p>
            <a:r>
              <a:rPr lang="es-CO" sz="2400" b="1" dirty="0" smtClean="0">
                <a:solidFill>
                  <a:schemeClr val="bg1"/>
                </a:solidFill>
              </a:rPr>
              <a:t>CAUSAS DE LOS ACCIDENTES MECANICOS</a:t>
            </a:r>
            <a:endParaRPr lang="es-ES" sz="2400" b="1" dirty="0">
              <a:solidFill>
                <a:schemeClr val="bg1"/>
              </a:solidFill>
            </a:endParaRPr>
          </a:p>
        </p:txBody>
      </p:sp>
      <p:sp>
        <p:nvSpPr>
          <p:cNvPr id="10" name="Rectángulo 9"/>
          <p:cNvSpPr/>
          <p:nvPr/>
        </p:nvSpPr>
        <p:spPr>
          <a:xfrm>
            <a:off x="2153282" y="1223053"/>
            <a:ext cx="4362092" cy="553998"/>
          </a:xfrm>
          <a:prstGeom prst="rect">
            <a:avLst/>
          </a:prstGeom>
        </p:spPr>
        <p:txBody>
          <a:bodyPr wrap="none">
            <a:spAutoFit/>
          </a:bodyPr>
          <a:lstStyle/>
          <a:p>
            <a:pPr lvl="0"/>
            <a:r>
              <a:rPr lang="es-CO" sz="3000" dirty="0">
                <a:solidFill>
                  <a:srgbClr val="FF0000"/>
                </a:solidFill>
                <a:latin typeface="Arial Black" panose="020B0A04020102020204" pitchFamily="34" charset="0"/>
              </a:rPr>
              <a:t>RIESGO 	MECANICO</a:t>
            </a:r>
            <a:endParaRPr lang="es-CO" sz="30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170901943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pic>
        <p:nvPicPr>
          <p:cNvPr id="2" name="Imagen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75656" y="4405753"/>
            <a:ext cx="6120680" cy="2232248"/>
          </a:xfrm>
          <a:prstGeom prst="rect">
            <a:avLst/>
          </a:prstGeom>
        </p:spPr>
      </p:pic>
      <p:pic>
        <p:nvPicPr>
          <p:cNvPr id="4" name="Imagen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3432" y="1196751"/>
            <a:ext cx="3862544" cy="3015953"/>
          </a:xfrm>
          <a:prstGeom prst="rect">
            <a:avLst/>
          </a:prstGeom>
        </p:spPr>
      </p:pic>
      <p:pic>
        <p:nvPicPr>
          <p:cNvPr id="6" name="Imagen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90281" y="1231437"/>
            <a:ext cx="3526135" cy="3022623"/>
          </a:xfrm>
          <a:prstGeom prst="rect">
            <a:avLst/>
          </a:prstGeom>
        </p:spPr>
      </p:pic>
    </p:spTree>
    <p:extLst>
      <p:ext uri="{BB962C8B-B14F-4D97-AF65-F5344CB8AC3E}">
        <p14:creationId xmlns:p14="http://schemas.microsoft.com/office/powerpoint/2010/main" val="97977778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pic>
        <p:nvPicPr>
          <p:cNvPr id="2" name="Imagen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9552" y="1484784"/>
            <a:ext cx="3672408" cy="2754306"/>
          </a:xfrm>
          <a:prstGeom prst="rect">
            <a:avLst/>
          </a:prstGeom>
        </p:spPr>
      </p:pic>
      <p:pic>
        <p:nvPicPr>
          <p:cNvPr id="4" name="Imagen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72000" y="3429000"/>
            <a:ext cx="4101521" cy="2754306"/>
          </a:xfrm>
          <a:prstGeom prst="rect">
            <a:avLst/>
          </a:prstGeom>
        </p:spPr>
      </p:pic>
    </p:spTree>
    <p:extLst>
      <p:ext uri="{BB962C8B-B14F-4D97-AF65-F5344CB8AC3E}">
        <p14:creationId xmlns:p14="http://schemas.microsoft.com/office/powerpoint/2010/main" val="402027156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acked_3-D_text_at_dramatic_ang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7D4FAEE-73BE-4E4E-B3AE-16444781F3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Texto 3D apilado en ángulo llamativo</Template>
  <TotalTime>0</TotalTime>
  <Words>592</Words>
  <Application>Microsoft Office PowerPoint</Application>
  <PresentationFormat>Presentación en pantalla (4:3)</PresentationFormat>
  <Paragraphs>79</Paragraphs>
  <Slides>15</Slides>
  <Notes>15</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15</vt:i4>
      </vt:variant>
    </vt:vector>
  </HeadingPairs>
  <TitlesOfParts>
    <vt:vector size="21" baseType="lpstr">
      <vt:lpstr>Arial</vt:lpstr>
      <vt:lpstr>Arial Black</vt:lpstr>
      <vt:lpstr>Berlin Sans FB Demi</vt:lpstr>
      <vt:lpstr>Calibri</vt:lpstr>
      <vt:lpstr>Impact</vt:lpstr>
      <vt:lpstr>Stacked_3-D_text_at_dramatic_angle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2014-10-09T00:35:00Z</dcterms:created>
  <dcterms:modified xsi:type="dcterms:W3CDTF">2014-10-21T22:49:45Z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TC024243149991</vt:lpwstr>
  </property>
</Properties>
</file>